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130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050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981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977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667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045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691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537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87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156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866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CEF16-3000-480B-904F-213F48D4712B}" type="datetimeFigureOut">
              <a:rPr lang="ar-IQ" smtClean="0"/>
              <a:t>6/22/1442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CA492-08E4-4FD6-976A-DD8203940E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90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7882"/>
            <a:ext cx="9144000" cy="3072081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CELL MEMBRANE DISORDERS</a:t>
            </a:r>
            <a:endParaRPr lang="ar-IQ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9573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Ali Khazaal Jumaa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F.I.B.M.S (Int. Medicine) , F.I.B.M.S (Hematology)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20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1"/>
            <a:ext cx="10515600" cy="6400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HEREDITARY </a:t>
            </a:r>
            <a:r>
              <a:rPr lang="en-US" sz="3200" b="1" dirty="0" smtClean="0">
                <a:solidFill>
                  <a:srgbClr val="FF0000"/>
                </a:solidFill>
              </a:rPr>
              <a:t>ELLIPTOCYTOSIS (OVALOCYTOSIS)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3200" dirty="0" smtClean="0"/>
          </a:p>
          <a:p>
            <a:pPr marL="0" indent="0" algn="l" rtl="0">
              <a:buNone/>
            </a:pPr>
            <a:r>
              <a:rPr lang="en-US" sz="3200" dirty="0" smtClean="0"/>
              <a:t>. Hereditary </a:t>
            </a:r>
            <a:r>
              <a:rPr lang="en-US" sz="3200" dirty="0"/>
              <a:t>elliptocytosis </a:t>
            </a:r>
            <a:r>
              <a:rPr lang="en-US" sz="3200" b="1" dirty="0"/>
              <a:t>(HE) </a:t>
            </a:r>
            <a:r>
              <a:rPr lang="en-US" sz="3200" dirty="0"/>
              <a:t>is </a:t>
            </a:r>
            <a:r>
              <a:rPr lang="en-US" sz="3200" dirty="0" smtClean="0"/>
              <a:t>characterized </a:t>
            </a:r>
            <a:r>
              <a:rPr lang="en-US" sz="3200" dirty="0"/>
              <a:t>by the presence </a:t>
            </a:r>
            <a:r>
              <a:rPr lang="en-US" sz="3200" dirty="0" smtClean="0"/>
              <a:t>of elliptical </a:t>
            </a:r>
            <a:r>
              <a:rPr lang="en-US" sz="3200" dirty="0"/>
              <a:t>or oval </a:t>
            </a:r>
            <a:r>
              <a:rPr lang="en-US" sz="3200" dirty="0" smtClean="0"/>
              <a:t>erythrocytes</a:t>
            </a:r>
          </a:p>
          <a:p>
            <a:pPr marL="0" indent="0" algn="l" rtl="0">
              <a:buNone/>
            </a:pPr>
            <a:endParaRPr lang="en-US" sz="3200" dirty="0" smtClean="0"/>
          </a:p>
          <a:p>
            <a:pPr marL="0" indent="0" algn="l" rtl="0">
              <a:buNone/>
            </a:pPr>
            <a:r>
              <a:rPr lang="en-US" sz="3200" dirty="0" smtClean="0"/>
              <a:t>. </a:t>
            </a:r>
            <a:r>
              <a:rPr lang="en-US" sz="3200" dirty="0"/>
              <a:t>It is typically inherited as an </a:t>
            </a:r>
            <a:r>
              <a:rPr lang="en-US" sz="3200" b="1" dirty="0"/>
              <a:t>autosomal dominant </a:t>
            </a:r>
            <a:r>
              <a:rPr lang="en-US" sz="3200" dirty="0" smtClean="0"/>
              <a:t>disorder</a:t>
            </a:r>
          </a:p>
          <a:p>
            <a:pPr marL="0" indent="0" algn="l" rtl="0">
              <a:buNone/>
            </a:pPr>
            <a:endParaRPr lang="en-US" sz="3200" dirty="0" smtClean="0"/>
          </a:p>
          <a:p>
            <a:pPr marL="0" indent="0" algn="l" rtl="0">
              <a:buNone/>
            </a:pPr>
            <a:r>
              <a:rPr lang="en-US" sz="3200" dirty="0" smtClean="0"/>
              <a:t>. The </a:t>
            </a:r>
            <a:r>
              <a:rPr lang="en-US" sz="3200" dirty="0"/>
              <a:t>primary abnormality </a:t>
            </a:r>
            <a:r>
              <a:rPr lang="en-US" sz="3200" dirty="0" smtClean="0"/>
              <a:t>is </a:t>
            </a:r>
            <a:r>
              <a:rPr lang="en-US" sz="3200" dirty="0"/>
              <a:t>defective </a:t>
            </a:r>
            <a:r>
              <a:rPr lang="en-US" sz="3200" b="1" dirty="0"/>
              <a:t>horizontal interactions </a:t>
            </a:r>
            <a:r>
              <a:rPr lang="en-US" sz="3200" dirty="0" smtClean="0"/>
              <a:t>between protein </a:t>
            </a:r>
            <a:r>
              <a:rPr lang="en-US" sz="3200" dirty="0"/>
              <a:t>components of the membrane skeleton </a:t>
            </a:r>
            <a:endParaRPr lang="en-US" sz="3200" dirty="0" smtClean="0"/>
          </a:p>
          <a:p>
            <a:pPr marL="0" indent="0" algn="l" rtl="0">
              <a:buNone/>
            </a:pPr>
            <a:endParaRPr lang="en-US" sz="3200" dirty="0" smtClean="0"/>
          </a:p>
          <a:p>
            <a:pPr marL="0" indent="0" algn="l" rtl="0">
              <a:buNone/>
            </a:pPr>
            <a:r>
              <a:rPr lang="en-US" sz="3200" dirty="0" smtClean="0"/>
              <a:t>. </a:t>
            </a:r>
            <a:r>
              <a:rPr lang="en-US" sz="3200" b="1" dirty="0" smtClean="0"/>
              <a:t>Spectrin</a:t>
            </a:r>
            <a:r>
              <a:rPr lang="en-US" sz="3200" dirty="0" smtClean="0"/>
              <a:t> and </a:t>
            </a:r>
            <a:r>
              <a:rPr lang="en-US" sz="3200" b="1" dirty="0" smtClean="0"/>
              <a:t>protein 4.1 </a:t>
            </a:r>
            <a:r>
              <a:rPr lang="en-US" sz="3200" dirty="0" smtClean="0"/>
              <a:t>deficiency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20415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044" y="579549"/>
            <a:ext cx="7856113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1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1"/>
            <a:ext cx="10515600" cy="619473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Clinical Features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The </a:t>
            </a:r>
            <a:r>
              <a:rPr lang="en-US" dirty="0"/>
              <a:t>majority of HE patients are asymptomatic.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Occasionally</a:t>
            </a:r>
            <a:r>
              <a:rPr lang="en-US" dirty="0"/>
              <a:t>, severe forms of HE </a:t>
            </a:r>
            <a:r>
              <a:rPr lang="en-US" dirty="0" smtClean="0"/>
              <a:t>require </a:t>
            </a:r>
            <a:r>
              <a:rPr lang="en-US" dirty="0"/>
              <a:t>red cell </a:t>
            </a:r>
            <a:r>
              <a:rPr lang="en-US" dirty="0" smtClean="0"/>
              <a:t>transfusion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. Jaundice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. Bilirubin gallstones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. Splenomegaly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84512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0"/>
            <a:ext cx="10515600" cy="6130343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Investigations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3600" dirty="0" smtClean="0"/>
          </a:p>
          <a:p>
            <a:pPr marL="0" indent="0" algn="l" rtl="0">
              <a:buNone/>
            </a:pPr>
            <a:r>
              <a:rPr lang="en-US" sz="3600" dirty="0" smtClean="0"/>
              <a:t>. Blood film: ovalocytes</a:t>
            </a:r>
          </a:p>
          <a:p>
            <a:pPr marL="0" indent="0" algn="l" rtl="0">
              <a:buNone/>
            </a:pPr>
            <a:r>
              <a:rPr lang="en-US" sz="3600" dirty="0" smtClean="0"/>
              <a:t>. Reticulocytosis</a:t>
            </a:r>
          </a:p>
          <a:p>
            <a:pPr marL="0" indent="0" algn="l" rtl="0">
              <a:buNone/>
            </a:pPr>
            <a:r>
              <a:rPr lang="en-US" sz="3600" dirty="0" smtClean="0"/>
              <a:t>. LDH, Bilirubin</a:t>
            </a:r>
            <a:endParaRPr lang="en-US" sz="3600" dirty="0"/>
          </a:p>
          <a:p>
            <a:pPr marL="0" indent="0" algn="l" rtl="0">
              <a:buNone/>
            </a:pPr>
            <a:endParaRPr lang="en-US" sz="3600" dirty="0" smtClean="0"/>
          </a:p>
          <a:p>
            <a:pPr marL="0" indent="0" algn="l" rtl="0">
              <a:buNone/>
            </a:pPr>
            <a:r>
              <a:rPr lang="en-US" sz="3600" dirty="0" smtClean="0"/>
              <a:t>. membrane </a:t>
            </a:r>
            <a:r>
              <a:rPr lang="en-US" sz="3600" dirty="0"/>
              <a:t>proteins by quantitative </a:t>
            </a:r>
            <a:r>
              <a:rPr lang="en-US" sz="3600" b="1" dirty="0" smtClean="0"/>
              <a:t>SDS-PAGE</a:t>
            </a:r>
          </a:p>
          <a:p>
            <a:pPr marL="0" indent="0" algn="l" rtl="0">
              <a:buNone/>
            </a:pPr>
            <a:endParaRPr lang="en-US" sz="3600" b="1" dirty="0"/>
          </a:p>
          <a:p>
            <a:pPr marL="0" indent="0" algn="l" rtl="0">
              <a:buNone/>
            </a:pPr>
            <a:r>
              <a:rPr lang="en-US" sz="3600" b="1" dirty="0"/>
              <a:t>Acquired elliptocytes </a:t>
            </a:r>
            <a:r>
              <a:rPr lang="en-US" sz="3600" dirty="0"/>
              <a:t>are associated with several disorders, including megaloblastic </a:t>
            </a:r>
            <a:r>
              <a:rPr lang="en-US" sz="3600" dirty="0" smtClean="0"/>
              <a:t>anemia, iron-deficiency </a:t>
            </a:r>
            <a:r>
              <a:rPr lang="en-US" sz="3600" dirty="0"/>
              <a:t>anemia and </a:t>
            </a:r>
            <a:r>
              <a:rPr lang="en-US" sz="3600" dirty="0" smtClean="0"/>
              <a:t>thalassemia, myelodysplastic syndromes</a:t>
            </a:r>
            <a:r>
              <a:rPr lang="en-US" sz="3600" dirty="0"/>
              <a:t>, and myelofibrosis.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409007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487"/>
            <a:ext cx="10515600" cy="610458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Treatment</a:t>
            </a:r>
          </a:p>
          <a:p>
            <a:pPr marL="0" indent="0" algn="l" rtl="0">
              <a:buNone/>
            </a:pPr>
            <a:endParaRPr lang="en-US" sz="3600" dirty="0"/>
          </a:p>
          <a:p>
            <a:pPr marL="0" indent="0" algn="l" rtl="0">
              <a:buNone/>
            </a:pPr>
            <a:r>
              <a:rPr lang="en-US" sz="3600" dirty="0" smtClean="0"/>
              <a:t>. Folic acid</a:t>
            </a:r>
          </a:p>
          <a:p>
            <a:pPr marL="0" indent="0" algn="l" rtl="0">
              <a:buNone/>
            </a:pPr>
            <a:endParaRPr lang="en-US" sz="3600" dirty="0"/>
          </a:p>
          <a:p>
            <a:pPr marL="0" indent="0" algn="l" rtl="0">
              <a:buNone/>
            </a:pPr>
            <a:r>
              <a:rPr lang="en-US" sz="3600" dirty="0" smtClean="0"/>
              <a:t>. RBC transfusion : in severe anemia </a:t>
            </a:r>
          </a:p>
          <a:p>
            <a:pPr marL="0" indent="0" algn="l" rtl="0">
              <a:buNone/>
            </a:pPr>
            <a:endParaRPr lang="en-US" sz="3600" dirty="0"/>
          </a:p>
          <a:p>
            <a:pPr marL="0" indent="0" algn="l" rtl="0">
              <a:buNone/>
            </a:pPr>
            <a:r>
              <a:rPr lang="en-US" sz="3600" dirty="0" smtClean="0"/>
              <a:t>. Splenectomy : rarely needed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57253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972"/>
            <a:ext cx="10515600" cy="585499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HEREDITARY PYROPOIKILOCYTOSIS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It </a:t>
            </a:r>
            <a:r>
              <a:rPr lang="en-US" dirty="0"/>
              <a:t>is a rare </a:t>
            </a:r>
            <a:r>
              <a:rPr lang="en-US" b="1" dirty="0"/>
              <a:t>autosomal recessive </a:t>
            </a:r>
            <a:r>
              <a:rPr lang="en-US" dirty="0"/>
              <a:t>disorder typically found in patients of African origin.</a:t>
            </a:r>
          </a:p>
          <a:p>
            <a:pPr marL="0" indent="0" algn="l" rtl="0">
              <a:buNone/>
            </a:pPr>
            <a:r>
              <a:rPr lang="en-US" dirty="0" smtClean="0"/>
              <a:t>. HPP </a:t>
            </a:r>
            <a:r>
              <a:rPr lang="en-US" dirty="0"/>
              <a:t>is characterized by severe hemolytic anemia with marked </a:t>
            </a:r>
            <a:r>
              <a:rPr lang="en-US" dirty="0" err="1" smtClean="0"/>
              <a:t>microspherocytes</a:t>
            </a:r>
            <a:r>
              <a:rPr lang="en-US" dirty="0" smtClean="0"/>
              <a:t>, </a:t>
            </a:r>
            <a:r>
              <a:rPr lang="en-US" dirty="0"/>
              <a:t>and very few elliptocytes on the blood film.</a:t>
            </a:r>
          </a:p>
          <a:p>
            <a:pPr marL="0" indent="0" algn="l" rtl="0">
              <a:buNone/>
            </a:pPr>
            <a:r>
              <a:rPr lang="en-US" dirty="0" smtClean="0"/>
              <a:t>. The </a:t>
            </a:r>
            <a:r>
              <a:rPr lang="en-US" dirty="0"/>
              <a:t>mean </a:t>
            </a:r>
            <a:r>
              <a:rPr lang="en-US" dirty="0" smtClean="0"/>
              <a:t>red </a:t>
            </a:r>
            <a:r>
              <a:rPr lang="en-US" dirty="0"/>
              <a:t>cell volume </a:t>
            </a:r>
            <a:r>
              <a:rPr lang="en-US" b="1" dirty="0"/>
              <a:t>(MCV) is very low</a:t>
            </a:r>
            <a:r>
              <a:rPr lang="en-US" dirty="0"/>
              <a:t>, ranging between 50 and 70 </a:t>
            </a:r>
            <a:r>
              <a:rPr lang="en-US" dirty="0" err="1"/>
              <a:t>fL.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. HPP </a:t>
            </a:r>
            <a:r>
              <a:rPr lang="en-US" dirty="0"/>
              <a:t>patients are often </a:t>
            </a:r>
            <a:r>
              <a:rPr lang="en-US" b="1" dirty="0"/>
              <a:t>transfusion-dependent</a:t>
            </a:r>
            <a:r>
              <a:rPr lang="en-US" dirty="0"/>
              <a:t>, and splenectomy is beneficial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The </a:t>
            </a:r>
            <a:r>
              <a:rPr lang="en-US" dirty="0"/>
              <a:t>molecular defects in HPP patients are a combination of </a:t>
            </a:r>
            <a:r>
              <a:rPr lang="en-US" b="1" dirty="0"/>
              <a:t>horizontal </a:t>
            </a:r>
            <a:r>
              <a:rPr lang="en-US" b="1" dirty="0" smtClean="0"/>
              <a:t>and </a:t>
            </a:r>
            <a:r>
              <a:rPr lang="en-US" b="1" dirty="0"/>
              <a:t>vertical</a:t>
            </a:r>
            <a:r>
              <a:rPr lang="en-US" dirty="0"/>
              <a:t> </a:t>
            </a:r>
            <a:r>
              <a:rPr lang="en-US" dirty="0" smtClean="0"/>
              <a:t>abnormalities.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94942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618185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HEREDITARY STOMATOCYTOSIS SYNDROMES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Stomatocytes </a:t>
            </a:r>
            <a:r>
              <a:rPr lang="en-US" dirty="0"/>
              <a:t>are </a:t>
            </a:r>
            <a:r>
              <a:rPr lang="en-US" b="1" dirty="0"/>
              <a:t>cup-shaped</a:t>
            </a:r>
            <a:r>
              <a:rPr lang="en-US" dirty="0"/>
              <a:t> red cells characterized by a central hemoglobin-free area</a:t>
            </a:r>
          </a:p>
          <a:p>
            <a:pPr marL="0" indent="0" algn="l" rtl="0">
              <a:buNone/>
            </a:pPr>
            <a:r>
              <a:rPr lang="en-US" dirty="0" smtClean="0"/>
              <a:t>. A </a:t>
            </a:r>
            <a:r>
              <a:rPr lang="en-US" dirty="0"/>
              <a:t>net increase in cations causes water to enter the cells, resulting in </a:t>
            </a:r>
            <a:r>
              <a:rPr lang="en-US" b="1" dirty="0"/>
              <a:t>overhydrated</a:t>
            </a:r>
            <a:r>
              <a:rPr lang="en-US" dirty="0"/>
              <a:t> cells </a:t>
            </a:r>
            <a:r>
              <a:rPr lang="en-US" dirty="0" smtClean="0"/>
              <a:t>or </a:t>
            </a:r>
            <a:r>
              <a:rPr lang="en-US" b="1" dirty="0" smtClean="0"/>
              <a:t>stomatocytes</a:t>
            </a:r>
            <a:r>
              <a:rPr lang="en-US" dirty="0"/>
              <a:t>, whereas a net loss of cations </a:t>
            </a:r>
            <a:r>
              <a:rPr lang="en-US" b="1" dirty="0"/>
              <a:t>dehydrates</a:t>
            </a:r>
            <a:r>
              <a:rPr lang="en-US" dirty="0"/>
              <a:t> the cells and forms </a:t>
            </a:r>
            <a:r>
              <a:rPr lang="en-US" b="1" dirty="0"/>
              <a:t>xerocytes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. Erythrocyte </a:t>
            </a:r>
            <a:r>
              <a:rPr lang="en-US" dirty="0"/>
              <a:t>volume homeostasis is linked to monovalent cationic permeability, and this </a:t>
            </a:r>
            <a:r>
              <a:rPr lang="en-US" dirty="0" smtClean="0"/>
              <a:t>is disrupted </a:t>
            </a:r>
            <a:r>
              <a:rPr lang="en-US" dirty="0"/>
              <a:t>in the hereditary stomatocytosis syndromes.</a:t>
            </a:r>
          </a:p>
          <a:p>
            <a:pPr marL="0" indent="0" algn="l" rtl="0">
              <a:buNone/>
            </a:pPr>
            <a:r>
              <a:rPr lang="en-US" dirty="0" smtClean="0"/>
              <a:t>. These </a:t>
            </a:r>
            <a:r>
              <a:rPr lang="en-US" dirty="0"/>
              <a:t>disorders </a:t>
            </a:r>
            <a:r>
              <a:rPr lang="en-US" dirty="0" smtClean="0"/>
              <a:t>are rare, and inherited </a:t>
            </a:r>
            <a:r>
              <a:rPr lang="en-US" dirty="0"/>
              <a:t>in </a:t>
            </a:r>
            <a:r>
              <a:rPr lang="en-US" dirty="0" smtClean="0"/>
              <a:t>an </a:t>
            </a:r>
            <a:r>
              <a:rPr lang="en-US" b="1" dirty="0" smtClean="0"/>
              <a:t>autosomal </a:t>
            </a:r>
            <a:r>
              <a:rPr lang="en-US" b="1" dirty="0"/>
              <a:t>dominant </a:t>
            </a:r>
            <a:r>
              <a:rPr lang="en-US" dirty="0"/>
              <a:t>fashion with marked clinical and biochemical heterogeneity.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6583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486"/>
            <a:ext cx="10515600" cy="614322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Hereditary Stomatocytosis/</a:t>
            </a:r>
            <a:r>
              <a:rPr lang="en-US" b="1" dirty="0" err="1">
                <a:solidFill>
                  <a:srgbClr val="FF0000"/>
                </a:solidFill>
              </a:rPr>
              <a:t>Hydrocytosis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. This </a:t>
            </a:r>
            <a:r>
              <a:rPr lang="en-US" dirty="0"/>
              <a:t>autosomal dominant disease is characterized by moderate to severe hemolytic anemia.</a:t>
            </a:r>
          </a:p>
          <a:p>
            <a:pPr marL="0" indent="0" algn="l" rtl="0">
              <a:buNone/>
            </a:pPr>
            <a:r>
              <a:rPr lang="en-US" dirty="0" smtClean="0"/>
              <a:t>. It </a:t>
            </a:r>
            <a:r>
              <a:rPr lang="en-US" dirty="0"/>
              <a:t>is caused by a marked </a:t>
            </a:r>
            <a:r>
              <a:rPr lang="en-US" b="1" dirty="0"/>
              <a:t>passive sodium leak into the cell.</a:t>
            </a:r>
          </a:p>
          <a:p>
            <a:pPr marL="0" indent="0" algn="l" rtl="0">
              <a:buNone/>
            </a:pPr>
            <a:r>
              <a:rPr lang="en-US" dirty="0" smtClean="0"/>
              <a:t>Red </a:t>
            </a:r>
            <a:r>
              <a:rPr lang="en-US" dirty="0"/>
              <a:t>cell indices show </a:t>
            </a:r>
            <a:r>
              <a:rPr lang="en-US" b="1" dirty="0"/>
              <a:t>decreased MCHC </a:t>
            </a:r>
            <a:r>
              <a:rPr lang="en-US" dirty="0"/>
              <a:t>and a highly elevated </a:t>
            </a:r>
            <a:r>
              <a:rPr lang="en-US" b="1" dirty="0"/>
              <a:t>MCV up to 150 </a:t>
            </a:r>
            <a:r>
              <a:rPr lang="en-US" b="1" dirty="0" err="1"/>
              <a:t>fL</a:t>
            </a:r>
            <a:endParaRPr lang="ar-IQ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60" y="2884868"/>
            <a:ext cx="6053070" cy="36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16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1"/>
            <a:ext cx="10515600" cy="616898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Hereditary </a:t>
            </a:r>
            <a:r>
              <a:rPr lang="en-US" b="1" dirty="0" err="1" smtClean="0">
                <a:solidFill>
                  <a:srgbClr val="FF0000"/>
                </a:solidFill>
              </a:rPr>
              <a:t>Xerocytosis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dirty="0"/>
              <a:t>This autosomal dominant disease is characterized by mild to moderate compensated </a:t>
            </a:r>
            <a:r>
              <a:rPr lang="en-US" dirty="0" smtClean="0"/>
              <a:t>hemolytic anemia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dirty="0"/>
              <a:t>There is an </a:t>
            </a:r>
            <a:r>
              <a:rPr lang="en-US" b="1" dirty="0"/>
              <a:t>efflux of potassium and red cell dehydration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dirty="0"/>
              <a:t>The </a:t>
            </a:r>
            <a:r>
              <a:rPr lang="en-US" b="1" dirty="0"/>
              <a:t>MCHC is </a:t>
            </a:r>
            <a:r>
              <a:rPr lang="en-US" b="1" dirty="0" smtClean="0"/>
              <a:t>increased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324" y="2923504"/>
            <a:ext cx="6091707" cy="35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2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155"/>
            <a:ext cx="10515600" cy="566180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</a:rPr>
              <a:t>Treatment</a:t>
            </a:r>
          </a:p>
          <a:p>
            <a:pPr marL="0" indent="0" algn="l">
              <a:buNone/>
            </a:pPr>
            <a:endParaRPr lang="en-US" sz="3200" dirty="0" smtClean="0"/>
          </a:p>
          <a:p>
            <a:pPr marL="0" indent="0" algn="l">
              <a:buNone/>
            </a:pPr>
            <a:r>
              <a:rPr lang="en-US" sz="3200" dirty="0" smtClean="0"/>
              <a:t>. Folic acid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 smtClean="0"/>
              <a:t>. RBC transfusion: in severe anemia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 smtClean="0"/>
              <a:t>. Splenectomy </a:t>
            </a:r>
            <a:r>
              <a:rPr lang="en-US" sz="3200" b="1" dirty="0"/>
              <a:t>should be avoided </a:t>
            </a:r>
            <a:r>
              <a:rPr lang="en-US" sz="3200" dirty="0"/>
              <a:t>because of the risk of </a:t>
            </a:r>
            <a:r>
              <a:rPr lang="en-US" sz="3200" dirty="0" smtClean="0"/>
              <a:t>thrombosis, including </a:t>
            </a:r>
            <a:r>
              <a:rPr lang="en-US" sz="3200" dirty="0"/>
              <a:t>hepatic and portal vein thrombosis. If </a:t>
            </a:r>
            <a:r>
              <a:rPr lang="en-US" sz="3200" dirty="0" smtClean="0"/>
              <a:t>splenectomy is </a:t>
            </a:r>
            <a:r>
              <a:rPr lang="en-US" sz="3200" dirty="0"/>
              <a:t>necessary, lifelong anticoagulation should be introduced.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23894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0"/>
            <a:ext cx="10515600" cy="6181859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The red cell membrane</a:t>
            </a:r>
          </a:p>
          <a:p>
            <a:pPr marL="0" indent="0" algn="l" rtl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3200" dirty="0" smtClean="0"/>
              <a:t>- RBC membrane </a:t>
            </a:r>
            <a:r>
              <a:rPr lang="en-US" sz="3200" dirty="0"/>
              <a:t>plays a critical role in the maintenance of the biconcave shape </a:t>
            </a:r>
            <a:r>
              <a:rPr lang="en-US" sz="3200" dirty="0" smtClean="0"/>
              <a:t>and integrity </a:t>
            </a:r>
            <a:r>
              <a:rPr lang="en-US" sz="3200" dirty="0"/>
              <a:t>of the red cell.</a:t>
            </a:r>
          </a:p>
          <a:p>
            <a:pPr marL="0" indent="0" algn="l" rtl="0">
              <a:buNone/>
            </a:pPr>
            <a:r>
              <a:rPr lang="en-US" sz="3200" dirty="0" smtClean="0"/>
              <a:t>- It </a:t>
            </a:r>
            <a:r>
              <a:rPr lang="en-US" sz="3200" dirty="0"/>
              <a:t>provides flexibility, durability, and tensile strength, enabling erythrocytes to </a:t>
            </a:r>
            <a:r>
              <a:rPr lang="en-US" sz="3200" dirty="0" smtClean="0"/>
              <a:t>undergo extensive </a:t>
            </a:r>
            <a:r>
              <a:rPr lang="en-US" sz="3200" dirty="0"/>
              <a:t>and repeated distortion during their passage through the microvasculature.</a:t>
            </a:r>
          </a:p>
          <a:p>
            <a:pPr marL="0" indent="0" algn="l" rtl="0">
              <a:buNone/>
            </a:pPr>
            <a:r>
              <a:rPr lang="en-US" sz="3200" dirty="0" smtClean="0"/>
              <a:t>- It </a:t>
            </a:r>
            <a:r>
              <a:rPr lang="en-US" sz="3200" dirty="0"/>
              <a:t>consists of a lipid bilayer with embedded transmembrane proteins and an </a:t>
            </a:r>
            <a:r>
              <a:rPr lang="en-US" sz="3200" dirty="0" smtClean="0"/>
              <a:t>underlying membrane </a:t>
            </a:r>
            <a:r>
              <a:rPr lang="en-US" sz="3200" dirty="0"/>
              <a:t>protein skeleton that is attached to the bilayer via linker proteins.</a:t>
            </a:r>
          </a:p>
          <a:p>
            <a:pPr marL="0" indent="0" algn="l" rtl="0">
              <a:buNone/>
            </a:pPr>
            <a:r>
              <a:rPr lang="en-US" sz="3200" dirty="0" smtClean="0"/>
              <a:t>- The </a:t>
            </a:r>
            <a:r>
              <a:rPr lang="en-US" sz="3200" dirty="0"/>
              <a:t>integrity of the membrane relies on </a:t>
            </a:r>
            <a:r>
              <a:rPr lang="en-US" sz="3200" b="1" dirty="0"/>
              <a:t>vertical interactions </a:t>
            </a:r>
            <a:r>
              <a:rPr lang="en-US" sz="3200" dirty="0"/>
              <a:t>between the skeleton and </a:t>
            </a:r>
            <a:r>
              <a:rPr lang="en-US" sz="3200" dirty="0" smtClean="0"/>
              <a:t>the bilayer</a:t>
            </a:r>
            <a:r>
              <a:rPr lang="en-US" sz="3200" dirty="0"/>
              <a:t>, as well as on </a:t>
            </a:r>
            <a:r>
              <a:rPr lang="en-US" sz="3200" b="1" dirty="0"/>
              <a:t>horizontal interactions</a:t>
            </a:r>
            <a:r>
              <a:rPr lang="en-US" sz="3200" dirty="0"/>
              <a:t> within the membrane skeletal network.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74220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276"/>
            <a:ext cx="10515600" cy="567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RBC Enzymopathies</a:t>
            </a:r>
            <a:endParaRPr lang="ar-IQ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676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5003"/>
            <a:ext cx="10515600" cy="6078828"/>
          </a:xfrm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dirty="0" smtClean="0"/>
              <a:t>RBC </a:t>
            </a:r>
            <a:r>
              <a:rPr lang="en-US" dirty="0" smtClean="0"/>
              <a:t>need </a:t>
            </a:r>
            <a:r>
              <a:rPr lang="en-US" dirty="0"/>
              <a:t>a supply of energy in the form of </a:t>
            </a:r>
            <a:r>
              <a:rPr lang="en-US" b="1" dirty="0"/>
              <a:t>ATP </a:t>
            </a:r>
            <a:r>
              <a:rPr lang="en-US" dirty="0"/>
              <a:t>and a source </a:t>
            </a:r>
            <a:r>
              <a:rPr lang="en-US" dirty="0" smtClean="0"/>
              <a:t>of  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smtClean="0"/>
              <a:t>reducing </a:t>
            </a:r>
            <a:r>
              <a:rPr lang="en-US" b="1" dirty="0"/>
              <a:t>power </a:t>
            </a:r>
            <a:r>
              <a:rPr lang="en-US" dirty="0" smtClean="0"/>
              <a:t>in </a:t>
            </a:r>
            <a:r>
              <a:rPr lang="en-US" dirty="0"/>
              <a:t>order to fulfil </a:t>
            </a:r>
            <a:r>
              <a:rPr lang="en-US" dirty="0" smtClean="0"/>
              <a:t>their function. </a:t>
            </a:r>
            <a:endParaRPr lang="en-US" dirty="0"/>
          </a:p>
          <a:p>
            <a:pPr algn="l" rtl="0">
              <a:buFontTx/>
              <a:buChar char="-"/>
            </a:pP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smtClean="0"/>
              <a:t>Mature RBC contain </a:t>
            </a:r>
            <a:r>
              <a:rPr lang="en-US" dirty="0"/>
              <a:t>no DNA or RNA and hence </a:t>
            </a:r>
            <a:r>
              <a:rPr lang="en-US" dirty="0" smtClean="0"/>
              <a:t>are incapable of protein </a:t>
            </a:r>
            <a:r>
              <a:rPr lang="en-US" dirty="0"/>
              <a:t>synthesis, and the only source of energy as ATP is derived </a:t>
            </a:r>
            <a:r>
              <a:rPr lang="en-US" dirty="0" smtClean="0"/>
              <a:t>from </a:t>
            </a:r>
            <a:r>
              <a:rPr lang="en-US" b="1" dirty="0" smtClean="0"/>
              <a:t>anaerobic glycolysis</a:t>
            </a:r>
            <a:r>
              <a:rPr lang="en-US" dirty="0" smtClean="0"/>
              <a:t>.</a:t>
            </a:r>
          </a:p>
          <a:p>
            <a:pPr algn="l" rtl="0">
              <a:buFontTx/>
              <a:buChar char="-"/>
            </a:pP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smtClean="0"/>
              <a:t>ATP </a:t>
            </a:r>
            <a:r>
              <a:rPr lang="en-US" dirty="0"/>
              <a:t>is required </a:t>
            </a:r>
            <a:r>
              <a:rPr lang="en-US" dirty="0" smtClean="0"/>
              <a:t>to maintain </a:t>
            </a:r>
            <a:r>
              <a:rPr lang="en-US" dirty="0"/>
              <a:t>the membrane in its deformable </a:t>
            </a:r>
            <a:r>
              <a:rPr lang="en-US" dirty="0" smtClean="0"/>
              <a:t>state, with asymmetric lipid </a:t>
            </a:r>
            <a:r>
              <a:rPr lang="en-US" dirty="0"/>
              <a:t>layers, and to regulate ion and water exchange. </a:t>
            </a:r>
            <a:endParaRPr lang="en-US" dirty="0" smtClean="0"/>
          </a:p>
          <a:p>
            <a:pPr algn="l" rtl="0">
              <a:buFontTx/>
              <a:buChar char="-"/>
            </a:pP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smtClean="0"/>
              <a:t>Reducing power </a:t>
            </a:r>
            <a:r>
              <a:rPr lang="en-US" dirty="0"/>
              <a:t>is required to reduce </a:t>
            </a:r>
            <a:r>
              <a:rPr lang="en-US" b="1" dirty="0" smtClean="0"/>
              <a:t>methemoglobin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its functional state </a:t>
            </a:r>
            <a:r>
              <a:rPr lang="en-US" dirty="0"/>
              <a:t>of </a:t>
            </a:r>
            <a:r>
              <a:rPr lang="en-US" dirty="0" smtClean="0"/>
              <a:t>deoxyhemoglobin </a:t>
            </a:r>
            <a:r>
              <a:rPr lang="en-US" dirty="0"/>
              <a:t>and to counteract the </a:t>
            </a:r>
            <a:r>
              <a:rPr lang="en-US" dirty="0" smtClean="0"/>
              <a:t>strong oxidative stresses.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01757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0"/>
            <a:ext cx="10515600" cy="6156101"/>
          </a:xfrm>
        </p:spPr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- </a:t>
            </a:r>
            <a:r>
              <a:rPr lang="en-US" dirty="0"/>
              <a:t>The lack of protein synthesis in </a:t>
            </a:r>
            <a:r>
              <a:rPr lang="en-US" dirty="0" smtClean="0"/>
              <a:t>the mature </a:t>
            </a:r>
            <a:r>
              <a:rPr lang="en-US" dirty="0"/>
              <a:t>red </a:t>
            </a:r>
            <a:r>
              <a:rPr lang="en-US" dirty="0" smtClean="0"/>
              <a:t>cell means </a:t>
            </a:r>
            <a:r>
              <a:rPr lang="en-US" dirty="0"/>
              <a:t>that</a:t>
            </a:r>
          </a:p>
          <a:p>
            <a:pPr marL="0" indent="0" algn="l" rtl="0">
              <a:buNone/>
            </a:pPr>
            <a:r>
              <a:rPr lang="en-US" dirty="0"/>
              <a:t>none of the enzymes in the metabolic pathways can be replaced</a:t>
            </a:r>
          </a:p>
          <a:p>
            <a:pPr marL="0" indent="0" algn="l" rtl="0">
              <a:buNone/>
            </a:pPr>
            <a:r>
              <a:rPr lang="en-US" dirty="0"/>
              <a:t>during the red cell lifespan. Over the 120 days of normal red</a:t>
            </a:r>
          </a:p>
          <a:p>
            <a:pPr marL="0" indent="0" algn="l" rtl="0">
              <a:buNone/>
            </a:pPr>
            <a:r>
              <a:rPr lang="en-US" dirty="0"/>
              <a:t>cell survival, enzyme activities decline at variable but predictable</a:t>
            </a:r>
          </a:p>
          <a:p>
            <a:pPr marL="0" indent="0" algn="l" rtl="0">
              <a:buNone/>
            </a:pPr>
            <a:r>
              <a:rPr lang="en-US" dirty="0"/>
              <a:t>rates. This decline probably contributes to the ageing process</a:t>
            </a:r>
          </a:p>
          <a:p>
            <a:pPr marL="0" indent="0" algn="l" rtl="0">
              <a:buNone/>
            </a:pPr>
            <a:r>
              <a:rPr lang="en-US" dirty="0"/>
              <a:t>of the red cell. </a:t>
            </a:r>
            <a:endParaRPr lang="en-US" dirty="0" smtClean="0"/>
          </a:p>
          <a:p>
            <a:pPr algn="l" rtl="0">
              <a:buFontTx/>
              <a:buChar char="-"/>
            </a:pP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smtClean="0"/>
              <a:t>Many </a:t>
            </a:r>
            <a:r>
              <a:rPr lang="en-US" dirty="0"/>
              <a:t>of the abnormalities that affect red </a:t>
            </a:r>
            <a:r>
              <a:rPr lang="en-US" dirty="0" smtClean="0"/>
              <a:t>cell metabolism </a:t>
            </a:r>
            <a:r>
              <a:rPr lang="en-US" dirty="0"/>
              <a:t>provoke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hemolytic anemia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7843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5003"/>
            <a:ext cx="10515600" cy="575196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Mechanism of hemolysis</a:t>
            </a:r>
            <a:endParaRPr lang="en-US" b="1" dirty="0">
              <a:solidFill>
                <a:srgbClr val="FF0000"/>
              </a:solidFill>
            </a:endParaRPr>
          </a:p>
          <a:p>
            <a:pPr algn="l" rtl="0">
              <a:buFontTx/>
              <a:buChar char="-"/>
            </a:pPr>
            <a:r>
              <a:rPr lang="en-US" dirty="0" smtClean="0"/>
              <a:t>RBC membrane damage</a:t>
            </a:r>
            <a:endParaRPr lang="en-US" dirty="0"/>
          </a:p>
          <a:p>
            <a:pPr algn="l" rtl="0">
              <a:buFontTx/>
              <a:buChar char="-"/>
            </a:pPr>
            <a:r>
              <a:rPr lang="en-US" dirty="0"/>
              <a:t>oxidant challenge leads to </a:t>
            </a:r>
            <a:r>
              <a:rPr lang="en-US" dirty="0" smtClean="0"/>
              <a:t>the formation </a:t>
            </a:r>
            <a:r>
              <a:rPr lang="en-US" dirty="0"/>
              <a:t>of denatured hemoglobin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b="1" dirty="0" smtClean="0"/>
              <a:t>(Heinz </a:t>
            </a:r>
            <a:r>
              <a:rPr lang="en-US" b="1" dirty="0"/>
              <a:t>bodies), </a:t>
            </a:r>
            <a:r>
              <a:rPr lang="en-US" dirty="0"/>
              <a:t>which make the red cells </a:t>
            </a:r>
            <a:r>
              <a:rPr lang="en-US" dirty="0" smtClean="0"/>
              <a:t>less deformable </a:t>
            </a:r>
            <a:r>
              <a:rPr lang="en-US" dirty="0"/>
              <a:t>and </a:t>
            </a:r>
            <a:r>
              <a:rPr lang="en-US" dirty="0" smtClean="0"/>
              <a:t>liable </a:t>
            </a:r>
          </a:p>
          <a:p>
            <a:pPr marL="0" indent="0" algn="l" rtl="0">
              <a:buNone/>
            </a:pPr>
            <a:r>
              <a:rPr lang="en-US" dirty="0" smtClean="0"/>
              <a:t>to </a:t>
            </a:r>
            <a:r>
              <a:rPr lang="en-US" dirty="0"/>
              <a:t>splenic destruction.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620" y="2859110"/>
            <a:ext cx="5181600" cy="38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04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972"/>
            <a:ext cx="10515600" cy="624625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Disorders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glycolytic pathway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Embden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–Meyerhof pathway)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Pyruvate </a:t>
            </a:r>
            <a:r>
              <a:rPr lang="en-US" sz="3200" b="1" dirty="0">
                <a:solidFill>
                  <a:srgbClr val="FF0000"/>
                </a:solidFill>
              </a:rPr>
              <a:t>kinase deficiency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Pyruvate </a:t>
            </a:r>
            <a:r>
              <a:rPr lang="en-US" dirty="0"/>
              <a:t>kinase (PK) is one of the dominant controlling </a:t>
            </a:r>
            <a:r>
              <a:rPr lang="en-US" dirty="0" smtClean="0"/>
              <a:t>enzymes in </a:t>
            </a:r>
            <a:r>
              <a:rPr lang="en-US" dirty="0"/>
              <a:t>glucose </a:t>
            </a:r>
            <a:r>
              <a:rPr lang="en-US" dirty="0" smtClean="0"/>
              <a:t>metabolism.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It </a:t>
            </a:r>
            <a:r>
              <a:rPr lang="en-US" dirty="0"/>
              <a:t>catalyses the final steps of the glycolytic pathway with </a:t>
            </a:r>
            <a:r>
              <a:rPr lang="en-US" dirty="0" smtClean="0"/>
              <a:t>the </a:t>
            </a:r>
            <a:r>
              <a:rPr lang="en-US" dirty="0"/>
              <a:t>concomitant phosphorylation of ADP to </a:t>
            </a:r>
            <a:r>
              <a:rPr lang="en-US" dirty="0" smtClean="0"/>
              <a:t>ATP.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</a:t>
            </a:r>
            <a:r>
              <a:rPr lang="en-US" dirty="0"/>
              <a:t>PK deficiency is the most common enzymopathy of the </a:t>
            </a:r>
            <a:r>
              <a:rPr lang="en-US" b="1" dirty="0" smtClean="0"/>
              <a:t>glycolytic pathway</a:t>
            </a:r>
            <a:r>
              <a:rPr lang="en-US" dirty="0" smtClean="0"/>
              <a:t> </a:t>
            </a:r>
            <a:r>
              <a:rPr lang="en-US" dirty="0"/>
              <a:t>inherited in an </a:t>
            </a:r>
            <a:r>
              <a:rPr lang="en-US" b="1" dirty="0"/>
              <a:t>autosomal recessive </a:t>
            </a:r>
            <a:r>
              <a:rPr lang="en-US" dirty="0"/>
              <a:t>form.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86917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6366"/>
            <a:ext cx="10515600" cy="609170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Clinical features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The </a:t>
            </a:r>
            <a:r>
              <a:rPr lang="en-US" dirty="0"/>
              <a:t>presenting features may vary </a:t>
            </a:r>
            <a:r>
              <a:rPr lang="en-US" dirty="0" smtClean="0"/>
              <a:t>from severe </a:t>
            </a:r>
            <a:r>
              <a:rPr lang="en-US" dirty="0"/>
              <a:t>neonatal jaundice and </a:t>
            </a:r>
            <a:r>
              <a:rPr lang="en-US" dirty="0" smtClean="0"/>
              <a:t>anemia</a:t>
            </a:r>
            <a:r>
              <a:rPr lang="en-US" dirty="0"/>
              <a:t>, </a:t>
            </a:r>
            <a:r>
              <a:rPr lang="en-US" dirty="0" smtClean="0"/>
              <a:t>severe </a:t>
            </a:r>
            <a:r>
              <a:rPr lang="en-US" dirty="0"/>
              <a:t>chronic non-spherocytic </a:t>
            </a:r>
            <a:r>
              <a:rPr lang="en-US" dirty="0" smtClean="0"/>
              <a:t>hemolytic anemia </a:t>
            </a:r>
            <a:r>
              <a:rPr lang="en-US" dirty="0"/>
              <a:t>requiring repeated transfusions, moderate </a:t>
            </a:r>
            <a:r>
              <a:rPr lang="en-US" dirty="0" smtClean="0"/>
              <a:t>hemolysis with </a:t>
            </a:r>
            <a:r>
              <a:rPr lang="en-US" dirty="0"/>
              <a:t>exacerbation during infections or pregnancy, to </a:t>
            </a:r>
            <a:r>
              <a:rPr lang="en-US" dirty="0" smtClean="0"/>
              <a:t>symptomless compensated hemolysis </a:t>
            </a:r>
            <a:r>
              <a:rPr lang="en-US" dirty="0"/>
              <a:t>with only a minor </a:t>
            </a:r>
            <a:r>
              <a:rPr lang="en-US" dirty="0" smtClean="0"/>
              <a:t>apparent anemia.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. Pallor</a:t>
            </a:r>
          </a:p>
          <a:p>
            <a:pPr marL="0" indent="0" algn="l" rtl="0">
              <a:buNone/>
            </a:pPr>
            <a:r>
              <a:rPr lang="en-US" dirty="0" smtClean="0"/>
              <a:t>. Jaundice</a:t>
            </a:r>
          </a:p>
          <a:p>
            <a:pPr marL="0" indent="0" algn="l" rtl="0">
              <a:buNone/>
            </a:pPr>
            <a:r>
              <a:rPr lang="en-US" dirty="0" smtClean="0"/>
              <a:t>. Gallstones</a:t>
            </a:r>
          </a:p>
          <a:p>
            <a:pPr marL="0" indent="0" algn="l" rtl="0">
              <a:buNone/>
            </a:pPr>
            <a:r>
              <a:rPr lang="en-US" dirty="0" smtClean="0"/>
              <a:t>. Splenomegaly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65874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0"/>
            <a:ext cx="10515600" cy="613034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Laboratory findings</a:t>
            </a:r>
          </a:p>
          <a:p>
            <a:pPr marL="0" indent="0" algn="l" rtl="0">
              <a:buNone/>
            </a:pPr>
            <a:endParaRPr lang="en-US" sz="3200" dirty="0"/>
          </a:p>
          <a:p>
            <a:pPr marL="0" indent="0" algn="l" rtl="0">
              <a:buNone/>
            </a:pPr>
            <a:r>
              <a:rPr lang="en-US" sz="3200" dirty="0" smtClean="0"/>
              <a:t>. Hemolytic anemia</a:t>
            </a:r>
          </a:p>
          <a:p>
            <a:pPr marL="0" indent="0" algn="l" rtl="0">
              <a:buNone/>
            </a:pPr>
            <a:endParaRPr lang="en-US" sz="3200" dirty="0" smtClean="0"/>
          </a:p>
          <a:p>
            <a:pPr marL="0" indent="0" algn="l" rtl="0">
              <a:buNone/>
            </a:pPr>
            <a:r>
              <a:rPr lang="en-US" sz="3200" dirty="0" smtClean="0"/>
              <a:t>. B. film : some spherocytes</a:t>
            </a:r>
          </a:p>
          <a:p>
            <a:pPr marL="0" indent="0" algn="l" rtl="0">
              <a:buNone/>
            </a:pPr>
            <a:endParaRPr lang="en-US" sz="3200" dirty="0" smtClean="0"/>
          </a:p>
          <a:p>
            <a:pPr marL="0" indent="0" algn="l" rtl="0">
              <a:buNone/>
            </a:pPr>
            <a:r>
              <a:rPr lang="en-US" sz="3200" dirty="0" smtClean="0"/>
              <a:t>. Low enzyme activity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698036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092"/>
            <a:ext cx="10515600" cy="620761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Treatment</a:t>
            </a:r>
          </a:p>
          <a:p>
            <a:pPr marL="0" indent="0" algn="l" rtl="0">
              <a:buNone/>
            </a:pPr>
            <a:endParaRPr lang="en-US" sz="3200" dirty="0"/>
          </a:p>
          <a:p>
            <a:pPr marL="0" indent="0" algn="l" rtl="0">
              <a:buNone/>
            </a:pPr>
            <a:r>
              <a:rPr lang="en-US" sz="3200" dirty="0" smtClean="0"/>
              <a:t>. RBC transfusion : for severe symptomatic anemia</a:t>
            </a:r>
          </a:p>
          <a:p>
            <a:pPr marL="0" indent="0" algn="l" rtl="0">
              <a:buNone/>
            </a:pPr>
            <a:endParaRPr lang="en-US" sz="3200" dirty="0"/>
          </a:p>
          <a:p>
            <a:pPr marL="0" indent="0" algn="l" rtl="0">
              <a:buNone/>
            </a:pPr>
            <a:r>
              <a:rPr lang="en-US" sz="3200" dirty="0" smtClean="0"/>
              <a:t>. Folic acid</a:t>
            </a:r>
          </a:p>
          <a:p>
            <a:pPr marL="0" indent="0" algn="l" rtl="0">
              <a:buNone/>
            </a:pPr>
            <a:endParaRPr lang="en-US" sz="3200" dirty="0"/>
          </a:p>
          <a:p>
            <a:pPr marL="0" indent="0" algn="l" rtl="0">
              <a:buNone/>
            </a:pPr>
            <a:r>
              <a:rPr lang="en-US" sz="3200" dirty="0" smtClean="0"/>
              <a:t>. Splenectomy : for transfusion- dependent cases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462989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6366"/>
            <a:ext cx="10515600" cy="579059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Other enzymopathies </a:t>
            </a:r>
            <a:r>
              <a:rPr lang="en-US" sz="3600" b="1" dirty="0">
                <a:solidFill>
                  <a:srgbClr val="FF0000"/>
                </a:solidFill>
              </a:rPr>
              <a:t>of </a:t>
            </a:r>
            <a:r>
              <a:rPr lang="en-US" sz="3600" b="1" dirty="0" smtClean="0">
                <a:solidFill>
                  <a:srgbClr val="FF0000"/>
                </a:solidFill>
              </a:rPr>
              <a:t>the glycolytic </a:t>
            </a:r>
            <a:r>
              <a:rPr lang="en-US" sz="3600" b="1" dirty="0">
                <a:solidFill>
                  <a:srgbClr val="FF0000"/>
                </a:solidFill>
              </a:rPr>
              <a:t>system</a:t>
            </a:r>
          </a:p>
          <a:p>
            <a:pPr marL="0" indent="0" algn="l" rtl="0">
              <a:buNone/>
            </a:pPr>
            <a:endParaRPr lang="en-US" sz="3200" dirty="0" smtClean="0"/>
          </a:p>
          <a:p>
            <a:pPr algn="l" rtl="0">
              <a:buFontTx/>
              <a:buChar char="-"/>
            </a:pPr>
            <a:r>
              <a:rPr lang="en-US" sz="3200" dirty="0" smtClean="0"/>
              <a:t>Hexokinase deficiency</a:t>
            </a:r>
          </a:p>
          <a:p>
            <a:pPr algn="l" rtl="0">
              <a:buFontTx/>
              <a:buChar char="-"/>
            </a:pPr>
            <a:r>
              <a:rPr lang="en-US" sz="3200" dirty="0"/>
              <a:t>Glucose phosphate </a:t>
            </a:r>
            <a:r>
              <a:rPr lang="en-US" sz="3200" dirty="0" err="1"/>
              <a:t>isomerase</a:t>
            </a:r>
            <a:r>
              <a:rPr lang="en-US" sz="3200" dirty="0"/>
              <a:t> </a:t>
            </a:r>
            <a:r>
              <a:rPr lang="en-US" sz="3200" dirty="0" smtClean="0"/>
              <a:t>deficiency</a:t>
            </a:r>
          </a:p>
          <a:p>
            <a:pPr algn="l" rtl="0">
              <a:buFontTx/>
              <a:buChar char="-"/>
            </a:pPr>
            <a:r>
              <a:rPr lang="en-US" sz="3200" dirty="0"/>
              <a:t>Phosphofructokinase </a:t>
            </a:r>
            <a:r>
              <a:rPr lang="en-US" sz="3200" dirty="0" smtClean="0"/>
              <a:t>deficiency</a:t>
            </a:r>
          </a:p>
          <a:p>
            <a:pPr algn="l" rtl="0">
              <a:buFontTx/>
              <a:buChar char="-"/>
            </a:pPr>
            <a:r>
              <a:rPr lang="en-US" sz="3200" dirty="0"/>
              <a:t>Fructose </a:t>
            </a:r>
            <a:r>
              <a:rPr lang="en-US" sz="3200" dirty="0" err="1"/>
              <a:t>diphosphate</a:t>
            </a:r>
            <a:r>
              <a:rPr lang="en-US" sz="3200" dirty="0"/>
              <a:t> </a:t>
            </a:r>
            <a:r>
              <a:rPr lang="en-US" sz="3200" dirty="0" err="1"/>
              <a:t>aldolase</a:t>
            </a:r>
            <a:r>
              <a:rPr lang="en-US" sz="3200" dirty="0"/>
              <a:t> A </a:t>
            </a:r>
            <a:r>
              <a:rPr lang="en-US" sz="3200" dirty="0" smtClean="0"/>
              <a:t>deficiency</a:t>
            </a:r>
          </a:p>
          <a:p>
            <a:pPr algn="l" rtl="0">
              <a:buFontTx/>
              <a:buChar char="-"/>
            </a:pPr>
            <a:r>
              <a:rPr lang="en-US" sz="3200" dirty="0"/>
              <a:t>Triose phosphate </a:t>
            </a:r>
            <a:r>
              <a:rPr lang="en-US" sz="3200" dirty="0" err="1"/>
              <a:t>isomerase</a:t>
            </a:r>
            <a:r>
              <a:rPr lang="en-US" sz="3200" dirty="0"/>
              <a:t> </a:t>
            </a:r>
            <a:r>
              <a:rPr lang="en-US" sz="3200" dirty="0" smtClean="0"/>
              <a:t>deficiency</a:t>
            </a:r>
          </a:p>
          <a:p>
            <a:pPr algn="l" rtl="0">
              <a:buFontTx/>
              <a:buChar char="-"/>
            </a:pPr>
            <a:r>
              <a:rPr lang="en-US" sz="3200" dirty="0" err="1"/>
              <a:t>Phosphoglycerate</a:t>
            </a:r>
            <a:r>
              <a:rPr lang="en-US" sz="3200" dirty="0"/>
              <a:t> kinase deficiency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0861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2124"/>
            <a:ext cx="10515600" cy="5764839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 of Pentose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phosphate pathway 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(hexose monophosphate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shunt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l" rtl="0">
              <a:buNone/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dirty="0" smtClean="0"/>
              <a:t>- In RBC, its only </a:t>
            </a:r>
            <a:r>
              <a:rPr lang="en-US" dirty="0"/>
              <a:t>function is the production of reducing power in the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form </a:t>
            </a:r>
            <a:r>
              <a:rPr lang="en-US" dirty="0"/>
              <a:t>of </a:t>
            </a:r>
            <a:r>
              <a:rPr lang="en-US" b="1" dirty="0"/>
              <a:t>NADPH</a:t>
            </a:r>
            <a:r>
              <a:rPr lang="en-US" dirty="0"/>
              <a:t> (Reduced </a:t>
            </a:r>
            <a:r>
              <a:rPr lang="en-US" dirty="0" err="1"/>
              <a:t>nicotinamide</a:t>
            </a:r>
            <a:r>
              <a:rPr lang="en-US" dirty="0"/>
              <a:t> adenine dinucleotide </a:t>
            </a:r>
            <a:r>
              <a:rPr lang="en-US" dirty="0" smtClean="0"/>
              <a:t>phosphate).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- The </a:t>
            </a:r>
            <a:r>
              <a:rPr lang="en-US" dirty="0"/>
              <a:t>first step of the pathway, catalysed by </a:t>
            </a:r>
            <a:r>
              <a:rPr lang="en-US" b="1" dirty="0"/>
              <a:t>G6PD </a:t>
            </a:r>
            <a:r>
              <a:rPr lang="en-US" dirty="0"/>
              <a:t>(Glucose-6-phosphate </a:t>
            </a:r>
            <a:r>
              <a:rPr lang="en-US" dirty="0" smtClean="0"/>
              <a:t>dehydrogenase).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- About </a:t>
            </a:r>
            <a:r>
              <a:rPr lang="en-US" b="1" dirty="0"/>
              <a:t>10%</a:t>
            </a:r>
            <a:r>
              <a:rPr lang="en-US" dirty="0"/>
              <a:t> of glucose is metabolized by the pentose phosphate</a:t>
            </a:r>
          </a:p>
          <a:p>
            <a:pPr marL="0" indent="0" algn="l" rtl="0">
              <a:buNone/>
            </a:pPr>
            <a:r>
              <a:rPr lang="en-US" dirty="0"/>
              <a:t>pathway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565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0608"/>
            <a:ext cx="10515600" cy="618186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000" b="1" dirty="0">
                <a:solidFill>
                  <a:srgbClr val="FF0000"/>
                </a:solidFill>
              </a:rPr>
              <a:t>HEREDITARY </a:t>
            </a:r>
            <a:r>
              <a:rPr lang="en-US" sz="3000" b="1" dirty="0" smtClean="0">
                <a:solidFill>
                  <a:srgbClr val="FF0000"/>
                </a:solidFill>
              </a:rPr>
              <a:t>SPHEROCYTOSIS (HS)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. HS is typically inherited in an </a:t>
            </a:r>
            <a:r>
              <a:rPr lang="en-US" b="1" dirty="0"/>
              <a:t>autosomal dominant </a:t>
            </a:r>
            <a:r>
              <a:rPr lang="en-US" dirty="0" smtClean="0"/>
              <a:t>fashion. However, In </a:t>
            </a:r>
            <a:r>
              <a:rPr lang="en-US" dirty="0"/>
              <a:t>approximately 25% of cases, HS is </a:t>
            </a:r>
            <a:r>
              <a:rPr lang="en-US" b="1" dirty="0" smtClean="0"/>
              <a:t>autosomal recessive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. </a:t>
            </a:r>
            <a:r>
              <a:rPr lang="en-US" dirty="0" smtClean="0"/>
              <a:t>Deficiency </a:t>
            </a:r>
            <a:r>
              <a:rPr lang="en-US" dirty="0"/>
              <a:t>in </a:t>
            </a:r>
            <a:r>
              <a:rPr lang="en-US" b="1" dirty="0"/>
              <a:t>spectrin, ankyrin, band 3, and protein </a:t>
            </a:r>
            <a:r>
              <a:rPr lang="en-US" b="1" dirty="0" smtClean="0"/>
              <a:t>4.2</a:t>
            </a:r>
          </a:p>
          <a:p>
            <a:pPr marL="0" indent="0" algn="l" rtl="0">
              <a:buNone/>
            </a:pPr>
            <a:r>
              <a:rPr lang="en-US" dirty="0"/>
              <a:t>. C</a:t>
            </a:r>
            <a:r>
              <a:rPr lang="en-US" dirty="0" smtClean="0"/>
              <a:t>ompromised </a:t>
            </a:r>
            <a:r>
              <a:rPr lang="en-US" b="1" dirty="0" smtClean="0"/>
              <a:t>vertical interactions </a:t>
            </a:r>
            <a:r>
              <a:rPr lang="en-US" dirty="0"/>
              <a:t>between the membrane </a:t>
            </a:r>
            <a:r>
              <a:rPr lang="en-US" dirty="0" smtClean="0"/>
              <a:t>skeleton and </a:t>
            </a:r>
            <a:r>
              <a:rPr lang="en-US" dirty="0"/>
              <a:t>the lipid bilayer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. The membrane protein deficiency destabilizes the lipid bilayer, causing microvesicles to </a:t>
            </a:r>
            <a:r>
              <a:rPr lang="en-US" dirty="0" smtClean="0"/>
              <a:t>bud off </a:t>
            </a:r>
            <a:r>
              <a:rPr lang="en-US" dirty="0"/>
              <a:t>from weakened areas, which leads to </a:t>
            </a:r>
            <a:r>
              <a:rPr lang="en-US" b="1" dirty="0"/>
              <a:t>spherocyte</a:t>
            </a:r>
            <a:r>
              <a:rPr lang="en-US" dirty="0"/>
              <a:t> formation.</a:t>
            </a:r>
          </a:p>
          <a:p>
            <a:pPr marL="0" indent="0" algn="l" rtl="0">
              <a:buNone/>
            </a:pPr>
            <a:r>
              <a:rPr lang="en-US" dirty="0" smtClean="0"/>
              <a:t>. Spherocytes </a:t>
            </a:r>
            <a:r>
              <a:rPr lang="en-US" dirty="0"/>
              <a:t>exhibit a decreased surface area-to-volume ratio and are dehydrated, </a:t>
            </a:r>
            <a:r>
              <a:rPr lang="en-US" dirty="0" smtClean="0"/>
              <a:t>which decreases </a:t>
            </a:r>
            <a:r>
              <a:rPr lang="en-US" dirty="0"/>
              <a:t>their deformability.</a:t>
            </a:r>
          </a:p>
          <a:p>
            <a:pPr marL="0" indent="0" algn="l" rtl="0">
              <a:buNone/>
            </a:pPr>
            <a:r>
              <a:rPr lang="en-US" dirty="0" smtClean="0"/>
              <a:t>. The </a:t>
            </a:r>
            <a:r>
              <a:rPr lang="en-US" dirty="0"/>
              <a:t>passage of spherocytes through the spleen is impeded, and during </a:t>
            </a:r>
            <a:r>
              <a:rPr lang="en-US" b="1" dirty="0"/>
              <a:t>erythrostasis </a:t>
            </a:r>
            <a:r>
              <a:rPr lang="en-US" dirty="0"/>
              <a:t>they </a:t>
            </a:r>
            <a:r>
              <a:rPr lang="en-US" dirty="0" smtClean="0"/>
              <a:t>are engulfed </a:t>
            </a:r>
            <a:r>
              <a:rPr lang="en-US" dirty="0"/>
              <a:t>by splenic macrophages and </a:t>
            </a:r>
            <a:r>
              <a:rPr lang="en-US" b="1" dirty="0"/>
              <a:t>destroyed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92259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334"/>
            <a:ext cx="10515600" cy="623337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Glucose-6-phosphate </a:t>
            </a:r>
            <a:r>
              <a:rPr lang="en-US" sz="3200" b="1" dirty="0" smtClean="0">
                <a:solidFill>
                  <a:srgbClr val="FF0000"/>
                </a:solidFill>
              </a:rPr>
              <a:t>dehydrogenase (G6PD) deficiency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>
              <a:buFontTx/>
              <a:buChar char="-"/>
            </a:pP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dirty="0"/>
              <a:t>most frequent </a:t>
            </a:r>
            <a:r>
              <a:rPr lang="en-US" dirty="0" smtClean="0"/>
              <a:t>defect of </a:t>
            </a:r>
            <a:r>
              <a:rPr lang="en-US" dirty="0"/>
              <a:t>the pentose phosphate </a:t>
            </a:r>
            <a:r>
              <a:rPr lang="en-US" dirty="0" smtClean="0"/>
              <a:t>pathway</a:t>
            </a:r>
          </a:p>
          <a:p>
            <a:pPr algn="l" rtl="0">
              <a:buFontTx/>
              <a:buChar char="-"/>
            </a:pPr>
            <a:r>
              <a:rPr lang="en-US" b="1" dirty="0"/>
              <a:t>X-linked </a:t>
            </a:r>
            <a:r>
              <a:rPr lang="en-US" b="1" dirty="0" smtClean="0"/>
              <a:t>recessive  </a:t>
            </a:r>
            <a:r>
              <a:rPr lang="en-US" dirty="0" smtClean="0"/>
              <a:t>. more </a:t>
            </a:r>
            <a:r>
              <a:rPr lang="en-US" dirty="0"/>
              <a:t>common in </a:t>
            </a:r>
            <a:r>
              <a:rPr lang="en-US" dirty="0" smtClean="0"/>
              <a:t>males </a:t>
            </a:r>
          </a:p>
          <a:p>
            <a:pPr marL="0" indent="0" algn="l" rtl="0">
              <a:buNone/>
            </a:pPr>
            <a:r>
              <a:rPr lang="en-US" dirty="0" smtClean="0"/>
              <a:t>                                    . female are affected in </a:t>
            </a:r>
            <a:r>
              <a:rPr lang="en-US" b="1" dirty="0" smtClean="0"/>
              <a:t>homozygous</a:t>
            </a:r>
            <a:r>
              <a:rPr lang="en-US" dirty="0" smtClean="0"/>
              <a:t> pattern and</a:t>
            </a:r>
          </a:p>
          <a:p>
            <a:pPr marL="0" indent="0" algn="l" rtl="0">
              <a:buNone/>
            </a:pPr>
            <a:r>
              <a:rPr lang="en-US" dirty="0" smtClean="0"/>
              <a:t>                                      in heterozygous by the </a:t>
            </a:r>
            <a:r>
              <a:rPr lang="en-US" dirty="0"/>
              <a:t>effects of </a:t>
            </a:r>
            <a:r>
              <a:rPr lang="en-US" dirty="0" smtClean="0"/>
              <a:t>X-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inactivation </a:t>
            </a:r>
            <a:r>
              <a:rPr lang="en-US" b="1" dirty="0" smtClean="0"/>
              <a:t>(lionization).</a:t>
            </a:r>
          </a:p>
          <a:p>
            <a:pPr algn="l" rtl="0">
              <a:buFontTx/>
              <a:buChar char="-"/>
            </a:pP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smtClean="0"/>
              <a:t>More </a:t>
            </a:r>
            <a:r>
              <a:rPr lang="en-US" dirty="0"/>
              <a:t>than 180 different </a:t>
            </a:r>
            <a:r>
              <a:rPr lang="en-US" dirty="0" smtClean="0"/>
              <a:t>variants</a:t>
            </a:r>
          </a:p>
          <a:p>
            <a:pPr algn="l" rtl="0">
              <a:buFontTx/>
              <a:buChar char="-"/>
            </a:pPr>
            <a:r>
              <a:rPr lang="en-US" dirty="0" smtClean="0"/>
              <a:t>It is </a:t>
            </a:r>
            <a:r>
              <a:rPr lang="en-US" dirty="0"/>
              <a:t>widely disseminated throughout </a:t>
            </a:r>
            <a:r>
              <a:rPr lang="en-US" dirty="0" smtClean="0"/>
              <a:t>Africa, the </a:t>
            </a:r>
            <a:r>
              <a:rPr lang="en-US" dirty="0"/>
              <a:t>Mediterranean basin,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b="1" dirty="0"/>
              <a:t>Middle East</a:t>
            </a:r>
            <a:r>
              <a:rPr lang="en-US" dirty="0"/>
              <a:t>, Southeast Asia </a:t>
            </a:r>
            <a:r>
              <a:rPr lang="en-US" dirty="0" smtClean="0"/>
              <a:t>and India.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185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6104585"/>
          </a:xfrm>
        </p:spPr>
        <p:txBody>
          <a:bodyPr>
            <a:noAutofit/>
          </a:bodyPr>
          <a:lstStyle/>
          <a:p>
            <a:pPr algn="l" rtl="0">
              <a:buFontTx/>
              <a:buChar char="-"/>
            </a:pPr>
            <a:r>
              <a:rPr lang="en-US" sz="3200" dirty="0" smtClean="0"/>
              <a:t>There </a:t>
            </a:r>
            <a:r>
              <a:rPr lang="en-US" sz="3200" dirty="0"/>
              <a:t>are </a:t>
            </a:r>
            <a:r>
              <a:rPr lang="en-US" sz="3200" b="1" dirty="0"/>
              <a:t>four </a:t>
            </a:r>
            <a:r>
              <a:rPr lang="en-US" sz="3200" dirty="0"/>
              <a:t>main syndromes associated with G6PD </a:t>
            </a:r>
            <a:r>
              <a:rPr lang="en-US" sz="3200" dirty="0" smtClean="0"/>
              <a:t>  </a:t>
            </a:r>
          </a:p>
          <a:p>
            <a:pPr marL="0" indent="0" algn="l" rtl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deficiency differing </a:t>
            </a:r>
            <a:r>
              <a:rPr lang="en-US" sz="3200" dirty="0"/>
              <a:t>in their clinical presentations: </a:t>
            </a:r>
            <a:endParaRPr lang="en-US" sz="3200" dirty="0" smtClean="0"/>
          </a:p>
          <a:p>
            <a:pPr marL="0" indent="0" algn="l" rtl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</a:t>
            </a:r>
            <a:r>
              <a:rPr lang="en-US" sz="3200" b="1" dirty="0" smtClean="0"/>
              <a:t>. Neonatal jaundice</a:t>
            </a:r>
            <a:endParaRPr lang="en-US" sz="3200" b="1" dirty="0"/>
          </a:p>
          <a:p>
            <a:pPr marL="0" indent="0" algn="l" rtl="0">
              <a:buNone/>
            </a:pPr>
            <a:r>
              <a:rPr lang="en-US" sz="3200" b="1" dirty="0" smtClean="0"/>
              <a:t>            . Favism</a:t>
            </a:r>
          </a:p>
          <a:p>
            <a:pPr marL="0" indent="0" algn="l" rtl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. Chronic </a:t>
            </a:r>
            <a:r>
              <a:rPr lang="en-US" sz="3200" b="1" dirty="0"/>
              <a:t>non-spherocytic </a:t>
            </a:r>
            <a:r>
              <a:rPr lang="en-US" sz="3200" b="1" dirty="0" smtClean="0"/>
              <a:t>hemolytic anemia (CNSHA) </a:t>
            </a:r>
          </a:p>
          <a:p>
            <a:pPr marL="0" indent="0" algn="l" rtl="0">
              <a:buNone/>
            </a:pPr>
            <a:r>
              <a:rPr lang="en-US" sz="3200" b="1" dirty="0" smtClean="0"/>
              <a:t>            . Drug-induced hemolytic anemia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marL="0" indent="0" algn="l" rtl="0">
              <a:buNone/>
            </a:pPr>
            <a:endParaRPr lang="en-US" sz="3200" b="1" dirty="0" smtClean="0"/>
          </a:p>
          <a:p>
            <a:pPr algn="l" rtl="0">
              <a:buFontTx/>
              <a:buChar char="-"/>
            </a:pPr>
            <a:r>
              <a:rPr lang="en-US" sz="3200" dirty="0" smtClean="0"/>
              <a:t>In </a:t>
            </a:r>
            <a:r>
              <a:rPr lang="en-US" sz="3200" dirty="0"/>
              <a:t>all four, </a:t>
            </a:r>
            <a:r>
              <a:rPr lang="en-US" sz="3200" dirty="0" smtClean="0"/>
              <a:t>hemolysis is aggravated </a:t>
            </a:r>
            <a:r>
              <a:rPr lang="en-US" sz="3200" dirty="0"/>
              <a:t>or promoted by exposure </a:t>
            </a:r>
            <a:r>
              <a:rPr lang="en-US" sz="3200" dirty="0" smtClean="0"/>
              <a:t>to </a:t>
            </a:r>
            <a:r>
              <a:rPr lang="en-US" sz="3200" b="1" dirty="0" smtClean="0"/>
              <a:t>oxidative </a:t>
            </a:r>
            <a:r>
              <a:rPr lang="en-US" sz="3200" b="1" dirty="0"/>
              <a:t>stress </a:t>
            </a:r>
            <a:r>
              <a:rPr lang="en-US" sz="3200" dirty="0" smtClean="0"/>
              <a:t>through infection </a:t>
            </a:r>
            <a:r>
              <a:rPr lang="en-US" sz="3200" dirty="0"/>
              <a:t>or ingestion of oxidative foods </a:t>
            </a:r>
            <a:r>
              <a:rPr lang="en-US" sz="3200" dirty="0" smtClean="0"/>
              <a:t>or drugs</a:t>
            </a:r>
            <a:r>
              <a:rPr lang="en-US" sz="3200" dirty="0"/>
              <a:t>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0513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623337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Favism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- Favism </a:t>
            </a:r>
            <a:r>
              <a:rPr lang="en-US" dirty="0"/>
              <a:t>is the term given to the G6PD syndrome where </a:t>
            </a:r>
            <a:r>
              <a:rPr lang="en-US" dirty="0" smtClean="0"/>
              <a:t>acute intravascular hemolysis </a:t>
            </a:r>
            <a:r>
              <a:rPr lang="en-US" dirty="0"/>
              <a:t>may be precipitated by exposure </a:t>
            </a:r>
            <a:r>
              <a:rPr lang="en-US" b="1" dirty="0" smtClean="0"/>
              <a:t>fava beans</a:t>
            </a:r>
            <a:r>
              <a:rPr lang="en-US" dirty="0" smtClean="0"/>
              <a:t>, </a:t>
            </a:r>
            <a:r>
              <a:rPr lang="en-US" dirty="0"/>
              <a:t>ingested in any form, usually </a:t>
            </a:r>
            <a:r>
              <a:rPr lang="en-US" dirty="0" smtClean="0"/>
              <a:t>about 24 </a:t>
            </a:r>
            <a:r>
              <a:rPr lang="en-US" dirty="0"/>
              <a:t>hours after the </a:t>
            </a:r>
            <a:r>
              <a:rPr lang="en-US" dirty="0" smtClean="0"/>
              <a:t>exposure.</a:t>
            </a:r>
          </a:p>
          <a:p>
            <a:pPr marL="0" indent="0" algn="l" rtl="0">
              <a:buNone/>
            </a:pPr>
            <a:r>
              <a:rPr lang="en-US" dirty="0" smtClean="0"/>
              <a:t>- The </a:t>
            </a:r>
            <a:r>
              <a:rPr lang="en-US" dirty="0"/>
              <a:t>amount of </a:t>
            </a:r>
            <a:r>
              <a:rPr lang="en-US" dirty="0" smtClean="0"/>
              <a:t>hemolysis </a:t>
            </a:r>
            <a:r>
              <a:rPr lang="en-US" dirty="0"/>
              <a:t>is </a:t>
            </a:r>
            <a:r>
              <a:rPr lang="en-US" b="1" dirty="0"/>
              <a:t>dose-related</a:t>
            </a:r>
            <a:r>
              <a:rPr lang="en-US" dirty="0"/>
              <a:t>, which may </a:t>
            </a:r>
            <a:r>
              <a:rPr lang="en-US" dirty="0" smtClean="0"/>
              <a:t>explain the </a:t>
            </a:r>
            <a:r>
              <a:rPr lang="en-US" dirty="0"/>
              <a:t>marked variation in susceptibility not only in different </a:t>
            </a:r>
            <a:r>
              <a:rPr lang="en-US" dirty="0" smtClean="0"/>
              <a:t>subjects, but </a:t>
            </a:r>
            <a:r>
              <a:rPr lang="en-US" dirty="0"/>
              <a:t>also in the same individual at different </a:t>
            </a:r>
            <a:r>
              <a:rPr lang="en-US" dirty="0" smtClean="0"/>
              <a:t>times. </a:t>
            </a:r>
          </a:p>
          <a:p>
            <a:pPr marL="0" indent="0" algn="l" rtl="0">
              <a:buNone/>
            </a:pPr>
            <a:r>
              <a:rPr lang="en-US" dirty="0" smtClean="0"/>
              <a:t>- Other compounds may be blamed: </a:t>
            </a:r>
            <a:r>
              <a:rPr lang="en-US" b="1" dirty="0" smtClean="0"/>
              <a:t>henna, </a:t>
            </a:r>
            <a:r>
              <a:rPr lang="en-US" b="1" dirty="0"/>
              <a:t>peas, </a:t>
            </a:r>
            <a:r>
              <a:rPr lang="en-US" b="1" dirty="0" smtClean="0"/>
              <a:t>lentils, or peanuts</a:t>
            </a:r>
            <a:endParaRPr lang="en-US" b="1" dirty="0"/>
          </a:p>
          <a:p>
            <a:pPr marL="0" indent="0" algn="l" rtl="0">
              <a:buNone/>
            </a:pPr>
            <a:r>
              <a:rPr lang="en-US" dirty="0" smtClean="0"/>
              <a:t>- Between </a:t>
            </a:r>
            <a:r>
              <a:rPr lang="en-US" dirty="0"/>
              <a:t>attacks of favism or exposure to oxidizing </a:t>
            </a:r>
            <a:r>
              <a:rPr lang="en-US" dirty="0" smtClean="0"/>
              <a:t>substances, the </a:t>
            </a:r>
            <a:r>
              <a:rPr lang="en-US" dirty="0"/>
              <a:t>blood count is normal with no evidence of </a:t>
            </a:r>
            <a:r>
              <a:rPr lang="en-US" dirty="0" smtClean="0"/>
              <a:t>hemolysis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- The co-occurrence </a:t>
            </a:r>
            <a:r>
              <a:rPr lang="en-US" dirty="0"/>
              <a:t>of infection, which promotes the </a:t>
            </a:r>
            <a:r>
              <a:rPr lang="en-US" dirty="0" smtClean="0"/>
              <a:t>formation of </a:t>
            </a:r>
            <a:r>
              <a:rPr lang="en-US" dirty="0"/>
              <a:t>hydrogen </a:t>
            </a:r>
            <a:r>
              <a:rPr lang="en-US" dirty="0" smtClean="0"/>
              <a:t>peroxide, </a:t>
            </a:r>
            <a:r>
              <a:rPr lang="en-US" dirty="0"/>
              <a:t>may </a:t>
            </a:r>
            <a:r>
              <a:rPr lang="en-US" dirty="0" smtClean="0"/>
              <a:t>promote hemolysis.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046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1"/>
            <a:ext cx="10515600" cy="619473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Drug-induced acute </a:t>
            </a:r>
            <a:r>
              <a:rPr lang="en-US" b="1" dirty="0" smtClean="0">
                <a:solidFill>
                  <a:srgbClr val="FF0000"/>
                </a:solidFill>
              </a:rPr>
              <a:t>hemolysis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7" y="940158"/>
            <a:ext cx="10972800" cy="59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61689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Laboratory diagnosis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Acute </a:t>
            </a:r>
            <a:r>
              <a:rPr lang="en-US" dirty="0"/>
              <a:t>intravascular </a:t>
            </a:r>
            <a:r>
              <a:rPr lang="en-US" dirty="0" smtClean="0"/>
              <a:t>hemolysis </a:t>
            </a:r>
            <a:r>
              <a:rPr lang="en-US" dirty="0"/>
              <a:t>raises the suspicion of </a:t>
            </a:r>
            <a:r>
              <a:rPr lang="en-US" dirty="0" smtClean="0"/>
              <a:t>G6PD deficiency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</a:t>
            </a:r>
            <a:r>
              <a:rPr lang="en-US" b="1" dirty="0" smtClean="0"/>
              <a:t>Hemoglobinuria</a:t>
            </a:r>
            <a:r>
              <a:rPr lang="en-US" dirty="0" smtClean="0"/>
              <a:t> </a:t>
            </a:r>
            <a:r>
              <a:rPr lang="en-US" dirty="0"/>
              <a:t>may </a:t>
            </a:r>
            <a:r>
              <a:rPr lang="en-US" dirty="0" smtClean="0"/>
              <a:t>be gross</a:t>
            </a:r>
            <a:r>
              <a:rPr lang="en-US" dirty="0"/>
              <a:t>, producing almost black </a:t>
            </a:r>
            <a:r>
              <a:rPr lang="en-US" dirty="0" smtClean="0"/>
              <a:t>urine.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</a:t>
            </a:r>
            <a:r>
              <a:rPr lang="en-US" b="1" dirty="0" smtClean="0"/>
              <a:t>Quantitative </a:t>
            </a:r>
            <a:r>
              <a:rPr lang="en-US" b="1" dirty="0"/>
              <a:t>assay of G6PD </a:t>
            </a:r>
            <a:r>
              <a:rPr lang="en-US" b="1" dirty="0" smtClean="0"/>
              <a:t>activity. </a:t>
            </a:r>
            <a:r>
              <a:rPr lang="en-US" dirty="0" smtClean="0"/>
              <a:t>Since </a:t>
            </a:r>
            <a:r>
              <a:rPr lang="en-US" dirty="0"/>
              <a:t>G6PD activity is </a:t>
            </a:r>
            <a:r>
              <a:rPr lang="en-US" dirty="0" smtClean="0"/>
              <a:t>RBC age-dependent, </a:t>
            </a:r>
            <a:r>
              <a:rPr lang="en-US" dirty="0"/>
              <a:t>the measurement of enzyme </a:t>
            </a:r>
            <a:r>
              <a:rPr lang="en-US" dirty="0" smtClean="0"/>
              <a:t>activity might </a:t>
            </a:r>
            <a:r>
              <a:rPr lang="en-US" dirty="0"/>
              <a:t>yield false-normal results in the presence of reticulocytosis</a:t>
            </a:r>
            <a:r>
              <a:rPr lang="en-US" dirty="0" smtClean="0"/>
              <a:t>, (</a:t>
            </a:r>
            <a:r>
              <a:rPr lang="en-US" dirty="0"/>
              <a:t>i.e. during </a:t>
            </a:r>
            <a:r>
              <a:rPr lang="en-US" dirty="0" smtClean="0"/>
              <a:t>hemolytic </a:t>
            </a:r>
            <a:r>
              <a:rPr lang="en-US" dirty="0"/>
              <a:t>attack</a:t>
            </a:r>
            <a:r>
              <a:rPr lang="en-US" dirty="0" smtClean="0"/>
              <a:t>).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</a:t>
            </a:r>
            <a:r>
              <a:rPr lang="en-US" b="1" dirty="0" smtClean="0"/>
              <a:t>DNA analysis </a:t>
            </a:r>
            <a:r>
              <a:rPr lang="en-US" dirty="0"/>
              <a:t>is </a:t>
            </a:r>
            <a:r>
              <a:rPr lang="en-US" dirty="0" smtClean="0"/>
              <a:t>the most </a:t>
            </a:r>
            <a:r>
              <a:rPr lang="en-US" dirty="0"/>
              <a:t>effective way of </a:t>
            </a:r>
            <a:r>
              <a:rPr lang="en-US" dirty="0" smtClean="0"/>
              <a:t>identifying heterozygotes.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842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093"/>
            <a:ext cx="10515600" cy="62204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Management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- education </a:t>
            </a:r>
            <a:r>
              <a:rPr lang="en-US" dirty="0"/>
              <a:t>in the avoidance of oxidizing substances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- Acute </a:t>
            </a:r>
            <a:r>
              <a:rPr lang="en-US" dirty="0"/>
              <a:t>intravascular </a:t>
            </a:r>
            <a:r>
              <a:rPr lang="en-US" dirty="0" smtClean="0"/>
              <a:t>hemolysis </a:t>
            </a:r>
            <a:r>
              <a:rPr lang="en-US" dirty="0"/>
              <a:t>may require transfusion,</a:t>
            </a:r>
          </a:p>
          <a:p>
            <a:pPr marL="0" indent="0" algn="l" rtl="0">
              <a:buNone/>
            </a:pPr>
            <a:r>
              <a:rPr lang="en-US" dirty="0"/>
              <a:t>but the </a:t>
            </a:r>
            <a:r>
              <a:rPr lang="en-US" dirty="0" smtClean="0"/>
              <a:t>anemia </a:t>
            </a:r>
            <a:r>
              <a:rPr lang="en-US" dirty="0"/>
              <a:t>is often self-limiting. </a:t>
            </a:r>
            <a:endParaRPr lang="en-US" dirty="0" smtClean="0"/>
          </a:p>
          <a:p>
            <a:pPr algn="l" rtl="0">
              <a:buFontTx/>
              <a:buChar char="-"/>
            </a:pP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smtClean="0"/>
              <a:t>High </a:t>
            </a:r>
            <a:r>
              <a:rPr lang="en-US" dirty="0"/>
              <a:t>fluid intake </a:t>
            </a:r>
            <a:r>
              <a:rPr lang="en-US" dirty="0" smtClean="0"/>
              <a:t>should be </a:t>
            </a:r>
            <a:r>
              <a:rPr lang="en-US" dirty="0"/>
              <a:t>encouraged to prevent renal damage. </a:t>
            </a:r>
            <a:endParaRPr lang="en-US" dirty="0" smtClean="0"/>
          </a:p>
          <a:p>
            <a:pPr algn="l" rtl="0">
              <a:buFontTx/>
              <a:buChar char="-"/>
            </a:pP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smtClean="0"/>
              <a:t>CNSHA </a:t>
            </a:r>
            <a:r>
              <a:rPr lang="en-US" dirty="0"/>
              <a:t>may be </a:t>
            </a:r>
            <a:r>
              <a:rPr lang="en-US" dirty="0" smtClean="0"/>
              <a:t>severe enough </a:t>
            </a:r>
            <a:r>
              <a:rPr lang="en-US" dirty="0"/>
              <a:t>to warrant active treatment and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splenectomy </a:t>
            </a:r>
            <a:r>
              <a:rPr lang="en-US" dirty="0"/>
              <a:t>may </a:t>
            </a:r>
            <a:r>
              <a:rPr lang="en-US" dirty="0" smtClean="0"/>
              <a:t>be helpful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486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924" y="837127"/>
            <a:ext cx="7624293" cy="51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8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092"/>
            <a:ext cx="10515600" cy="6207617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Clinical Features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. The </a:t>
            </a:r>
            <a:r>
              <a:rPr lang="en-US" dirty="0"/>
              <a:t>typical clinical picture of HS combines evidence of hemolysis with spherocytosis </a:t>
            </a:r>
            <a:r>
              <a:rPr lang="en-US" dirty="0" smtClean="0"/>
              <a:t>and positive </a:t>
            </a:r>
            <a:r>
              <a:rPr lang="en-US" dirty="0"/>
              <a:t>family history.</a:t>
            </a:r>
          </a:p>
          <a:p>
            <a:pPr marL="0" indent="0" algn="l" rtl="0">
              <a:buNone/>
            </a:pPr>
            <a:r>
              <a:rPr lang="en-US" dirty="0" smtClean="0"/>
              <a:t>. The </a:t>
            </a:r>
            <a:r>
              <a:rPr lang="en-US" dirty="0"/>
              <a:t>clinical manifestations of HS vary widely. Mild, moderate, and severe forms of HS </a:t>
            </a:r>
            <a:r>
              <a:rPr lang="en-US" dirty="0" smtClean="0"/>
              <a:t>have been </a:t>
            </a:r>
            <a:r>
              <a:rPr lang="en-US" dirty="0"/>
              <a:t>defined according to differences </a:t>
            </a:r>
            <a:r>
              <a:rPr lang="en-US" dirty="0" smtClean="0"/>
              <a:t>in hemoglobin</a:t>
            </a:r>
            <a:r>
              <a:rPr lang="en-US" dirty="0"/>
              <a:t>, bilirubin, and reticulocyte </a:t>
            </a:r>
            <a:r>
              <a:rPr lang="en-US" dirty="0" smtClean="0"/>
              <a:t>counts, which </a:t>
            </a:r>
            <a:r>
              <a:rPr lang="en-US" dirty="0"/>
              <a:t>can be correlated with the degree of compensation for </a:t>
            </a:r>
            <a:r>
              <a:rPr lang="en-US" dirty="0" smtClean="0"/>
              <a:t>hemolysis.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. Approximately 20-30</a:t>
            </a:r>
            <a:r>
              <a:rPr lang="en-US" dirty="0"/>
              <a:t>% of HS patients have mild disease with compensated </a:t>
            </a:r>
            <a:r>
              <a:rPr lang="en-US" dirty="0" smtClean="0"/>
              <a:t>hemolysis.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. As </a:t>
            </a:r>
            <a:r>
              <a:rPr lang="en-US" dirty="0"/>
              <a:t>many as 10% of HS patients have severe disease in infancy. A small number of </a:t>
            </a:r>
            <a:r>
              <a:rPr lang="en-US" dirty="0" smtClean="0"/>
              <a:t>these, typically </a:t>
            </a:r>
            <a:r>
              <a:rPr lang="en-US" dirty="0"/>
              <a:t>with autosomal recessive HS, present with life-threatening, </a:t>
            </a:r>
            <a:r>
              <a:rPr lang="en-US" dirty="0" smtClean="0"/>
              <a:t>transfusion- dependent anemia.</a:t>
            </a:r>
          </a:p>
          <a:p>
            <a:pPr marL="0" indent="0" algn="l" rtl="0">
              <a:buNone/>
            </a:pPr>
            <a:r>
              <a:rPr lang="en-US" dirty="0" smtClean="0"/>
              <a:t>. Mild – moderate </a:t>
            </a:r>
            <a:r>
              <a:rPr lang="en-US" b="1" dirty="0" smtClean="0"/>
              <a:t>splenomegaly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348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972"/>
            <a:ext cx="10515600" cy="618185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Complications</a:t>
            </a:r>
          </a:p>
          <a:p>
            <a:pPr marL="0" indent="0" algn="l" rtl="0">
              <a:buNone/>
            </a:pPr>
            <a:endParaRPr lang="en-US" sz="3200" dirty="0" smtClean="0"/>
          </a:p>
          <a:p>
            <a:pPr marL="0" indent="0" algn="l" rtl="0">
              <a:buNone/>
            </a:pPr>
            <a:r>
              <a:rPr lang="en-US" sz="3200" dirty="0" smtClean="0"/>
              <a:t>. </a:t>
            </a:r>
            <a:r>
              <a:rPr lang="en-US" sz="3200" b="1" dirty="0" smtClean="0"/>
              <a:t>Bilirubin </a:t>
            </a:r>
            <a:r>
              <a:rPr lang="en-US" sz="3200" b="1" dirty="0"/>
              <a:t>gallstones </a:t>
            </a:r>
            <a:r>
              <a:rPr lang="en-US" sz="3200" dirty="0"/>
              <a:t>in approximately 50% </a:t>
            </a:r>
            <a:r>
              <a:rPr lang="en-US" sz="3200" dirty="0" smtClean="0"/>
              <a:t>of patients</a:t>
            </a:r>
            <a:r>
              <a:rPr lang="en-US" sz="3200" dirty="0"/>
              <a:t>.</a:t>
            </a:r>
          </a:p>
          <a:p>
            <a:pPr marL="0" indent="0" algn="l" rtl="0">
              <a:buNone/>
            </a:pPr>
            <a:r>
              <a:rPr lang="en-US" sz="3200" dirty="0" smtClean="0"/>
              <a:t>. </a:t>
            </a:r>
            <a:r>
              <a:rPr lang="en-US" sz="3200" b="1" dirty="0" smtClean="0"/>
              <a:t>Hemolytic </a:t>
            </a:r>
            <a:r>
              <a:rPr lang="en-US" sz="3200" b="1" dirty="0"/>
              <a:t>crises </a:t>
            </a:r>
            <a:r>
              <a:rPr lang="en-US" sz="3200" dirty="0"/>
              <a:t>are usually associated with viral illnesses and typically occur in childhood.</a:t>
            </a:r>
          </a:p>
          <a:p>
            <a:pPr marL="0" indent="0" algn="l" rtl="0">
              <a:buNone/>
            </a:pPr>
            <a:r>
              <a:rPr lang="en-US" sz="3200" dirty="0" smtClean="0"/>
              <a:t>. Parvovirus </a:t>
            </a:r>
            <a:r>
              <a:rPr lang="en-US" sz="3200" dirty="0"/>
              <a:t>B19 infection can precipitate an </a:t>
            </a:r>
            <a:r>
              <a:rPr lang="en-US" sz="3200" b="1" dirty="0"/>
              <a:t>aplastic crisis </a:t>
            </a:r>
            <a:r>
              <a:rPr lang="en-US" sz="3200" dirty="0"/>
              <a:t>with coexistent reticulocytopenia.</a:t>
            </a:r>
          </a:p>
          <a:p>
            <a:pPr marL="0" indent="0" algn="l" rtl="0">
              <a:buNone/>
            </a:pPr>
            <a:r>
              <a:rPr lang="en-US" sz="3200" dirty="0" smtClean="0"/>
              <a:t>. </a:t>
            </a:r>
            <a:r>
              <a:rPr lang="en-US" sz="3200" b="1" dirty="0" smtClean="0"/>
              <a:t>Megaloblastic </a:t>
            </a:r>
            <a:r>
              <a:rPr lang="en-US" sz="3200" b="1" dirty="0"/>
              <a:t>crises </a:t>
            </a:r>
            <a:r>
              <a:rPr lang="en-US" sz="3200" dirty="0"/>
              <a:t>may occur in patients with increased folate demands such as </a:t>
            </a:r>
            <a:r>
              <a:rPr lang="en-US" sz="3200" dirty="0" smtClean="0"/>
              <a:t>during pregnancy</a:t>
            </a:r>
            <a:r>
              <a:rPr lang="en-US" sz="3200" dirty="0"/>
              <a:t>.</a:t>
            </a:r>
          </a:p>
          <a:p>
            <a:pPr marL="0" indent="0" algn="l" rtl="0">
              <a:buNone/>
            </a:pPr>
            <a:r>
              <a:rPr lang="en-US" sz="3200" dirty="0" smtClean="0"/>
              <a:t>. Severely </a:t>
            </a:r>
            <a:r>
              <a:rPr lang="en-US" sz="3200" dirty="0"/>
              <a:t>affected individuals may develop </a:t>
            </a:r>
            <a:r>
              <a:rPr lang="en-US" sz="3200" b="1" dirty="0"/>
              <a:t>iron </a:t>
            </a:r>
            <a:r>
              <a:rPr lang="en-US" sz="3200" b="1" dirty="0" smtClean="0"/>
              <a:t>overload</a:t>
            </a:r>
            <a:r>
              <a:rPr lang="en-US" sz="3200" dirty="0"/>
              <a:t>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10648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0608"/>
            <a:ext cx="10515600" cy="616898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0000"/>
                </a:solidFill>
              </a:rPr>
              <a:t>Laboratory Features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. </a:t>
            </a:r>
            <a:r>
              <a:rPr lang="en-US" b="1" dirty="0" smtClean="0"/>
              <a:t>Spherocytes</a:t>
            </a:r>
            <a:r>
              <a:rPr lang="en-US" dirty="0" smtClean="0"/>
              <a:t> </a:t>
            </a:r>
            <a:r>
              <a:rPr lang="en-US" dirty="0"/>
              <a:t>on the blood film are the hallmark of the disease and are characterized by </a:t>
            </a:r>
            <a:r>
              <a:rPr lang="en-US" dirty="0" smtClean="0"/>
              <a:t>a smaller </a:t>
            </a:r>
            <a:r>
              <a:rPr lang="en-US" dirty="0"/>
              <a:t>diameter, darker staining, and a decreased or absent central pallor, compared </a:t>
            </a:r>
            <a:r>
              <a:rPr lang="en-US" dirty="0" smtClean="0"/>
              <a:t>to normal </a:t>
            </a:r>
            <a:r>
              <a:rPr lang="en-US" dirty="0"/>
              <a:t>red </a:t>
            </a:r>
            <a:r>
              <a:rPr lang="en-US" dirty="0" smtClean="0"/>
              <a:t>cells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. Mild </a:t>
            </a:r>
            <a:r>
              <a:rPr lang="en-US" dirty="0"/>
              <a:t>to moderate </a:t>
            </a:r>
            <a:r>
              <a:rPr lang="en-US" b="1" dirty="0" smtClean="0"/>
              <a:t>anemia</a:t>
            </a:r>
          </a:p>
          <a:p>
            <a:pPr marL="0" indent="0" algn="l">
              <a:buNone/>
            </a:pPr>
            <a:r>
              <a:rPr lang="en-US" dirty="0" smtClean="0"/>
              <a:t>. Increased </a:t>
            </a:r>
            <a:r>
              <a:rPr lang="en-US" dirty="0"/>
              <a:t>mean (red) cell hemoglobin concentration </a:t>
            </a:r>
            <a:r>
              <a:rPr lang="en-US" b="1" dirty="0"/>
              <a:t>(MCHC) </a:t>
            </a:r>
            <a:r>
              <a:rPr lang="en-US" dirty="0"/>
              <a:t>in </a:t>
            </a:r>
            <a:r>
              <a:rPr lang="en-US" dirty="0" smtClean="0"/>
              <a:t>approximately 50</a:t>
            </a:r>
            <a:r>
              <a:rPr lang="en-US" dirty="0"/>
              <a:t>% of cases.</a:t>
            </a:r>
          </a:p>
          <a:p>
            <a:pPr marL="0" indent="0" algn="l">
              <a:buNone/>
            </a:pPr>
            <a:r>
              <a:rPr lang="en-US" dirty="0" smtClean="0"/>
              <a:t>. Increased </a:t>
            </a:r>
            <a:r>
              <a:rPr lang="en-US" dirty="0"/>
              <a:t>serum </a:t>
            </a:r>
            <a:r>
              <a:rPr lang="en-US" dirty="0" smtClean="0"/>
              <a:t>LDH </a:t>
            </a:r>
            <a:r>
              <a:rPr lang="en-US" dirty="0"/>
              <a:t>and </a:t>
            </a:r>
            <a:r>
              <a:rPr lang="en-US" dirty="0" smtClean="0"/>
              <a:t>unconjugated bilirubin</a:t>
            </a:r>
          </a:p>
          <a:p>
            <a:pPr marL="0" indent="0" algn="l">
              <a:buNone/>
            </a:pPr>
            <a:r>
              <a:rPr lang="en-US" dirty="0" smtClean="0"/>
              <a:t>. Increased </a:t>
            </a:r>
            <a:r>
              <a:rPr lang="en-US" dirty="0"/>
              <a:t>urobilinogen in the </a:t>
            </a:r>
            <a:r>
              <a:rPr lang="en-US" dirty="0" smtClean="0"/>
              <a:t>urine.</a:t>
            </a:r>
          </a:p>
          <a:p>
            <a:pPr marL="0" indent="0" algn="l">
              <a:buNone/>
            </a:pPr>
            <a:r>
              <a:rPr lang="en-US" dirty="0" smtClean="0"/>
              <a:t>. </a:t>
            </a:r>
            <a:r>
              <a:rPr lang="en-US" b="1" dirty="0"/>
              <a:t>O</a:t>
            </a:r>
            <a:r>
              <a:rPr lang="en-US" b="1" dirty="0" smtClean="0"/>
              <a:t>smotic fragility test</a:t>
            </a:r>
          </a:p>
          <a:p>
            <a:pPr marL="0" indent="0" algn="l">
              <a:buNone/>
            </a:pPr>
            <a:r>
              <a:rPr lang="en-US" dirty="0" smtClean="0"/>
              <a:t>. </a:t>
            </a:r>
            <a:r>
              <a:rPr lang="en-US" b="1" dirty="0" smtClean="0"/>
              <a:t>Eosin </a:t>
            </a:r>
            <a:r>
              <a:rPr lang="en-US" b="1" dirty="0"/>
              <a:t>5′-</a:t>
            </a:r>
            <a:r>
              <a:rPr lang="en-US" b="1" dirty="0" smtClean="0"/>
              <a:t>maleimide </a:t>
            </a:r>
            <a:r>
              <a:rPr lang="en-US" b="1" dirty="0" smtClean="0"/>
              <a:t>test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6120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0913"/>
            <a:ext cx="10515600" cy="56360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Other causes of spherocytosis:</a:t>
            </a:r>
          </a:p>
          <a:p>
            <a:pPr marL="0" indent="0" algn="l">
              <a:buNone/>
            </a:pPr>
            <a:endParaRPr lang="en-US" sz="3600" dirty="0"/>
          </a:p>
          <a:p>
            <a:pPr marL="0" indent="0" algn="l">
              <a:buNone/>
            </a:pPr>
            <a:r>
              <a:rPr lang="en-US" sz="3600" dirty="0" smtClean="0"/>
              <a:t>- Autoimmune hemolytic anemia</a:t>
            </a:r>
          </a:p>
          <a:p>
            <a:pPr marL="0" indent="0" algn="l">
              <a:buNone/>
            </a:pPr>
            <a:r>
              <a:rPr lang="en-US" sz="3600" dirty="0" smtClean="0"/>
              <a:t>- Acute </a:t>
            </a:r>
            <a:r>
              <a:rPr lang="en-US" sz="3600" dirty="0"/>
              <a:t>and delayed hemolytic transfusion </a:t>
            </a:r>
            <a:r>
              <a:rPr lang="en-US" sz="3600" dirty="0" smtClean="0"/>
              <a:t>reactions</a:t>
            </a:r>
          </a:p>
          <a:p>
            <a:pPr marL="0" indent="0" algn="l">
              <a:buNone/>
            </a:pPr>
            <a:r>
              <a:rPr lang="en-US" sz="3600" dirty="0" smtClean="0"/>
              <a:t>- Pyruvate kinase deficiency</a:t>
            </a:r>
            <a:endParaRPr lang="en-US" sz="3600" dirty="0"/>
          </a:p>
          <a:p>
            <a:pPr marL="0" indent="0" algn="l">
              <a:buNone/>
            </a:pPr>
            <a:r>
              <a:rPr lang="en-US" sz="3600" dirty="0" smtClean="0"/>
              <a:t>- Hypophosphatemia</a:t>
            </a:r>
            <a:endParaRPr lang="en-US" sz="3600" dirty="0"/>
          </a:p>
          <a:p>
            <a:pPr marL="0" indent="0" algn="l">
              <a:buNone/>
            </a:pPr>
            <a:r>
              <a:rPr lang="en-US" sz="3600" dirty="0" smtClean="0"/>
              <a:t>- Snake </a:t>
            </a:r>
            <a:r>
              <a:rPr lang="en-US" sz="3600" dirty="0"/>
              <a:t>bites</a:t>
            </a:r>
          </a:p>
          <a:p>
            <a:pPr marL="0" indent="0" algn="l">
              <a:buNone/>
            </a:pPr>
            <a:r>
              <a:rPr lang="en-US" sz="3600" dirty="0" smtClean="0"/>
              <a:t>- Hyposplenism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70606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1"/>
            <a:ext cx="10515600" cy="614322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Treatment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3200" dirty="0" smtClean="0"/>
          </a:p>
          <a:p>
            <a:pPr marL="0" indent="0" algn="l">
              <a:buNone/>
            </a:pPr>
            <a:r>
              <a:rPr lang="en-US" sz="3200" dirty="0" smtClean="0"/>
              <a:t>. Patients </a:t>
            </a:r>
            <a:r>
              <a:rPr lang="en-US" sz="3200" dirty="0"/>
              <a:t>with aplastic crises or severe hemolysis may require transfusion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 algn="l">
              <a:buNone/>
            </a:pPr>
            <a:endParaRPr lang="en-US" sz="3200" dirty="0" smtClean="0"/>
          </a:p>
          <a:p>
            <a:pPr marL="0" indent="0" algn="l">
              <a:buNone/>
            </a:pPr>
            <a:r>
              <a:rPr lang="en-US" sz="3200" dirty="0" smtClean="0"/>
              <a:t>. Splenectomy: for patients </a:t>
            </a:r>
            <a:r>
              <a:rPr lang="en-US" sz="3200" dirty="0"/>
              <a:t>with severe </a:t>
            </a:r>
            <a:r>
              <a:rPr lang="en-US" sz="3200" dirty="0" smtClean="0"/>
              <a:t>disease</a:t>
            </a:r>
          </a:p>
          <a:p>
            <a:pPr marL="0" indent="0" algn="l">
              <a:buNone/>
            </a:pPr>
            <a:endParaRPr lang="en-US" sz="3200" dirty="0" smtClean="0"/>
          </a:p>
          <a:p>
            <a:pPr marL="0" indent="0" algn="l">
              <a:buNone/>
            </a:pPr>
            <a:r>
              <a:rPr lang="en-US" sz="3200" dirty="0" smtClean="0"/>
              <a:t>. Folic acid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23922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1834</Words>
  <Application>Microsoft Office PowerPoint</Application>
  <PresentationFormat>Widescreen</PresentationFormat>
  <Paragraphs>244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RED CELL MEMBRANE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CELL MEMBRANE DISORDERS</dc:title>
  <dc:creator>DR.Ahmed Saker 2O11</dc:creator>
  <cp:lastModifiedBy>DR.Ahmed Saker 2O11</cp:lastModifiedBy>
  <cp:revision>44</cp:revision>
  <dcterms:created xsi:type="dcterms:W3CDTF">2020-02-17T14:25:29Z</dcterms:created>
  <dcterms:modified xsi:type="dcterms:W3CDTF">2021-02-04T20:14:08Z</dcterms:modified>
</cp:coreProperties>
</file>